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5143500" type="screen16x9"/>
  <p:notesSz cx="6858000" cy="9144000"/>
  <p:embeddedFontLst>
    <p:embeddedFont>
      <p:font typeface="Lato" panose="020F0502020204030203" pitchFamily="34" charset="0"/>
      <p:regular r:id="rId54"/>
      <p:bold r:id="rId55"/>
      <p:italic r:id="rId56"/>
      <p:boldItalic r:id="rId57"/>
    </p:embeddedFont>
    <p:embeddedFont>
      <p:font typeface="Lato Black" panose="020F0502020204030203" pitchFamily="34" charset="0"/>
      <p:bold r:id="rId58"/>
      <p:boldItalic r:id="rId59"/>
    </p:embeddedFont>
    <p:embeddedFont>
      <p:font typeface="Lato Light" panose="020F0502020204030203"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129">
          <p15:clr>
            <a:srgbClr val="9AA0A6"/>
          </p15:clr>
        </p15:guide>
        <p15:guide id="4" orient="horz" pos="2935">
          <p15:clr>
            <a:srgbClr val="9AA0A6"/>
          </p15:clr>
        </p15:guide>
        <p15:guide id="5" pos="864">
          <p15:clr>
            <a:srgbClr val="9AA0A6"/>
          </p15:clr>
        </p15:guide>
        <p15:guide id="6" pos="4968">
          <p15:clr>
            <a:srgbClr val="9AA0A6"/>
          </p15:clr>
        </p15:guide>
        <p15:guide id="7" orient="horz" pos="1374">
          <p15:clr>
            <a:srgbClr val="9AA0A6"/>
          </p15:clr>
        </p15:guide>
        <p15:guide id="8" pos="1065">
          <p15:clr>
            <a:srgbClr val="9AA0A6"/>
          </p15:clr>
        </p15:guide>
        <p15:guide id="9" pos="1266">
          <p15:clr>
            <a:srgbClr val="9AA0A6"/>
          </p15:clr>
        </p15:guide>
        <p15:guide id="10" orient="horz" pos="804">
          <p15:clr>
            <a:srgbClr val="9AA0A6"/>
          </p15:clr>
        </p15:guide>
        <p15:guide id="11" orient="horz" pos="616">
          <p15:clr>
            <a:srgbClr val="9AA0A6"/>
          </p15:clr>
        </p15:guide>
        <p15:guide id="12" orient="horz" pos="3024">
          <p15:clr>
            <a:srgbClr val="9AA0A6"/>
          </p15:clr>
        </p15:guide>
        <p15:guide id="13" pos="211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santa Gurung" initials="BG" lastIdx="1" clrIdx="0">
    <p:extLst>
      <p:ext uri="{19B8F6BF-5375-455C-9EA6-DF929625EA0E}">
        <p15:presenceInfo xmlns:p15="http://schemas.microsoft.com/office/powerpoint/2012/main" userId="4f18447ef721a5e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6" autoAdjust="0"/>
    <p:restoredTop sz="94687" autoAdjust="0"/>
  </p:normalViewPr>
  <p:slideViewPr>
    <p:cSldViewPr snapToGrid="0">
      <p:cViewPr varScale="1">
        <p:scale>
          <a:sx n="142" d="100"/>
          <a:sy n="142" d="100"/>
        </p:scale>
        <p:origin x="714" y="114"/>
      </p:cViewPr>
      <p:guideLst>
        <p:guide orient="horz" pos="1620"/>
        <p:guide pos="2880"/>
        <p:guide orient="horz" pos="1129"/>
        <p:guide orient="horz" pos="2935"/>
        <p:guide pos="864"/>
        <p:guide pos="4968"/>
        <p:guide orient="horz" pos="1374"/>
        <p:guide pos="1065"/>
        <p:guide pos="1266"/>
        <p:guide orient="horz" pos="804"/>
        <p:guide orient="horz" pos="616"/>
        <p:guide orient="horz" pos="3024"/>
        <p:guide pos="211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6c14e7ee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6c14e7ee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Lato"/>
              <a:ea typeface="Lato"/>
              <a:cs typeface="Lato"/>
              <a:sym typeface="La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2e007b8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2e007b8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2e007b87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2e007b87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2e007b87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2e007b87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2e007b87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2e007b8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2e007b87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2e007b87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2e007b87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2e007b87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2e007b87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2e007b87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c14e7eece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c14e7eec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2e007b87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2e007b8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2e007b876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2e007b87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82ccdaf0ac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82ccdaf0a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2e007b87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2e007b87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2e007b876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2e007b876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d5587d4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d5587d4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2e007b876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2e007b87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2e007b876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2e007b87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2e007b876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2e007b876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2e007b876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2e007b87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82e007b87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82e007b87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2e007b876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2e007b876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2e007b87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2e007b87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2ccdaf0a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2ccdaf0a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2e007b876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2e007b876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2e007b876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2e007b876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2e007b876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2e007b876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2e007b876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82e007b876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2e007b876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2e007b876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2e007b876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2e007b87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2e007b876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2e007b876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82e007b876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82e007b876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2e007b876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2e007b876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2e007b876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2e007b876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c14e7eece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c14e7eece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2e007b876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2e007b876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2e007b876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2e007b876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2e007b876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2e007b876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82e007b876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82e007b87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2e007b87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82e007b87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82e007b876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82e007b876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82e007b876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82e007b876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2e007b876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2e007b876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82e007b876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82e007b876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6d5587d45c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6d5587d45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2ccdaf0ac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2ccdaf0ac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82e007b876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82e007b876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312e6f5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8312e6f5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2ccdaf0ac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2ccdaf0ac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2ccdaf0a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82ccdaf0a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2ccdaf0a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2ccdaf0a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2ccdaf0a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2ccdaf0ac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_3_2_1">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3">
            <a:alphaModFix/>
          </a:blip>
          <a:srcRect l="14507"/>
          <a:stretch/>
        </p:blipFill>
        <p:spPr>
          <a:xfrm>
            <a:off x="0" y="3581075"/>
            <a:ext cx="3689424" cy="1057275"/>
          </a:xfrm>
          <a:prstGeom prst="rect">
            <a:avLst/>
          </a:prstGeom>
          <a:noFill/>
          <a:ln>
            <a:noFill/>
          </a:ln>
        </p:spPr>
      </p:pic>
      <p:pic>
        <p:nvPicPr>
          <p:cNvPr id="56" name="Google Shape;56;p14"/>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57" name="Google Shape;57;p14"/>
          <p:cNvSpPr txBox="1"/>
          <p:nvPr/>
        </p:nvSpPr>
        <p:spPr>
          <a:xfrm>
            <a:off x="440850" y="2177500"/>
            <a:ext cx="8262300" cy="8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434343"/>
                </a:solidFill>
                <a:latin typeface="Lato Black"/>
                <a:ea typeface="Lato Black"/>
                <a:cs typeface="Lato Black"/>
                <a:sym typeface="Lato Black"/>
              </a:rPr>
              <a:t>Opportunity Management in Salesforce </a:t>
            </a:r>
            <a:endParaRPr sz="1800">
              <a:solidFill>
                <a:srgbClr val="595959"/>
              </a:solidFill>
              <a:latin typeface="Lato"/>
              <a:ea typeface="Lato"/>
              <a:cs typeface="Lato"/>
              <a:sym typeface="Lato"/>
            </a:endParaRPr>
          </a:p>
          <a:p>
            <a:pPr marL="0" lvl="0" indent="0" algn="l" rtl="0">
              <a:spcBef>
                <a:spcPts val="0"/>
              </a:spcBef>
              <a:spcAft>
                <a:spcPts val="0"/>
              </a:spcAft>
              <a:buNone/>
            </a:pPr>
            <a:r>
              <a:rPr lang="en" sz="1800">
                <a:solidFill>
                  <a:srgbClr val="595959"/>
                </a:solidFill>
                <a:latin typeface="Lato"/>
                <a:ea typeface="Lato"/>
                <a:cs typeface="Lato"/>
                <a:sym typeface="Lato"/>
              </a:rPr>
              <a:t>Independent Project: Use Salesforce to Close Sales Deals</a:t>
            </a:r>
            <a:endParaRPr sz="1800">
              <a:solidFill>
                <a:srgbClr val="595959"/>
              </a:solidFill>
              <a:latin typeface="Lato"/>
              <a:ea typeface="Lato"/>
              <a:cs typeface="Lato"/>
              <a:sym typeface="Lato"/>
            </a:endParaRPr>
          </a:p>
        </p:txBody>
      </p:sp>
      <p:sp>
        <p:nvSpPr>
          <p:cNvPr id="58" name="Google Shape;58;p14"/>
          <p:cNvSpPr txBox="1"/>
          <p:nvPr/>
        </p:nvSpPr>
        <p:spPr>
          <a:xfrm>
            <a:off x="440850" y="3065800"/>
            <a:ext cx="6039000" cy="48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400" i="1" dirty="0">
                <a:solidFill>
                  <a:srgbClr val="FC5155"/>
                </a:solidFill>
                <a:latin typeface="Lato"/>
                <a:ea typeface="Lato"/>
                <a:cs typeface="Lato"/>
                <a:sym typeface="Lato"/>
              </a:rPr>
              <a:t>Basanta Gurung</a:t>
            </a:r>
            <a:endParaRPr sz="2400" i="1" dirty="0">
              <a:solidFill>
                <a:srgbClr val="FC5155"/>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p:nvPr/>
        </p:nvSpPr>
        <p:spPr>
          <a:xfrm>
            <a:off x="1371600" y="1792025"/>
            <a:ext cx="6515100" cy="30087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240275" anchor="ctr" anchorCtr="0">
            <a:noAutofit/>
          </a:bodyPr>
          <a:lstStyle/>
          <a:p>
            <a:pPr marL="91440" lvl="0" indent="0" algn="l" rtl="0">
              <a:spcBef>
                <a:spcPts val="0"/>
              </a:spcBef>
              <a:spcAft>
                <a:spcPts val="0"/>
              </a:spcAft>
              <a:buClr>
                <a:schemeClr val="dk1"/>
              </a:buClr>
              <a:buSzPts val="1100"/>
              <a:buFont typeface="Arial"/>
              <a:buNone/>
            </a:pPr>
            <a:r>
              <a:rPr lang="en" sz="1600" b="1" i="1">
                <a:solidFill>
                  <a:srgbClr val="434343"/>
                </a:solidFill>
                <a:latin typeface="Lato"/>
                <a:ea typeface="Lato"/>
                <a:cs typeface="Lato"/>
                <a:sym typeface="Lato"/>
              </a:rPr>
              <a:t>Insert screenshots for each of these steps on the following slides to show the updates to the Yaloo Search opportunity record</a:t>
            </a:r>
            <a:r>
              <a:rPr lang="en" sz="1600" i="1">
                <a:solidFill>
                  <a:srgbClr val="434343"/>
                </a:solidFill>
                <a:latin typeface="Lato"/>
                <a:ea typeface="Lato"/>
                <a:cs typeface="Lato"/>
                <a:sym typeface="Lato"/>
              </a:rPr>
              <a:t>.</a:t>
            </a:r>
            <a:endParaRPr sz="1200" i="1">
              <a:solidFill>
                <a:srgbClr val="4D4D4D"/>
              </a:solidFill>
              <a:latin typeface="Lato"/>
              <a:ea typeface="Lato"/>
              <a:cs typeface="Lato"/>
              <a:sym typeface="Lato"/>
            </a:endParaRPr>
          </a:p>
          <a:p>
            <a:pPr marL="914400" lvl="1" indent="-304800" algn="l" rtl="0">
              <a:lnSpc>
                <a:spcPct val="115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you can see the title of the opportunity in your screenshot</a:t>
            </a:r>
            <a:endParaRPr sz="1600" b="1" i="1">
              <a:solidFill>
                <a:srgbClr val="4D4D4D"/>
              </a:solidFill>
              <a:latin typeface="Lato"/>
              <a:ea typeface="Lato"/>
              <a:cs typeface="Lato"/>
              <a:sym typeface="Lato"/>
            </a:endParaRPr>
          </a:p>
        </p:txBody>
      </p:sp>
      <p:pic>
        <p:nvPicPr>
          <p:cNvPr id="142" name="Google Shape;142;p23"/>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43" name="Google Shape;143;p23"/>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44" name="Google Shape;144;p2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45" name="Google Shape;145;p23"/>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sp>
        <p:nvSpPr>
          <p:cNvPr id="146" name="Google Shape;146;p23"/>
          <p:cNvSpPr txBox="1"/>
          <p:nvPr/>
        </p:nvSpPr>
        <p:spPr>
          <a:xfrm>
            <a:off x="1526750" y="2571750"/>
            <a:ext cx="6026700" cy="21060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Past activities showing the call logged with Denise</a:t>
            </a:r>
            <a:endParaRPr>
              <a:solidFill>
                <a:srgbClr val="4D4D4D"/>
              </a:solidFill>
              <a:latin typeface="Lato"/>
              <a:ea typeface="Lato"/>
              <a:cs typeface="Lato"/>
              <a:sym typeface="Lato"/>
            </a:endParaRPr>
          </a:p>
          <a:p>
            <a:pPr marL="0" lvl="0" indent="457200" algn="l" rtl="0">
              <a:lnSpc>
                <a:spcPct val="115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Notes section showing you added a note about licenses</a:t>
            </a:r>
            <a:endParaRPr>
              <a:solidFill>
                <a:srgbClr val="4D4D4D"/>
              </a:solidFill>
              <a:latin typeface="Lato"/>
              <a:ea typeface="Lato"/>
              <a:cs typeface="Lato"/>
              <a:sym typeface="Lato"/>
            </a:endParaRPr>
          </a:p>
          <a:p>
            <a:pPr marL="0" lvl="0" indent="457200" algn="l" rtl="0">
              <a:lnSpc>
                <a:spcPct val="115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Details tab showing you updated the opportunity amount</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4:</a:t>
            </a:r>
            <a:r>
              <a:rPr lang="en">
                <a:solidFill>
                  <a:srgbClr val="4D4D4D"/>
                </a:solidFill>
                <a:latin typeface="Lato"/>
                <a:ea typeface="Lato"/>
                <a:cs typeface="Lato"/>
                <a:sym typeface="Lato"/>
              </a:rPr>
              <a:t> Contact roles section showing Kenny and Wonhee have been added</a:t>
            </a:r>
            <a:endParaRPr>
              <a:solidFill>
                <a:srgbClr val="4D4D4D"/>
              </a:solidFill>
              <a:latin typeface="Lato"/>
              <a:ea typeface="Lato"/>
              <a:cs typeface="Lato"/>
              <a:sym typeface="Lato"/>
            </a:endParaRPr>
          </a:p>
          <a:p>
            <a:pPr marL="0" lvl="0" indent="457200" algn="l" rtl="0">
              <a:lnSpc>
                <a:spcPct val="115000"/>
              </a:lnSpc>
              <a:spcBef>
                <a:spcPts val="0"/>
              </a:spcBef>
              <a:spcAft>
                <a:spcPts val="0"/>
              </a:spcAft>
              <a:buNone/>
            </a:pPr>
            <a:r>
              <a:rPr lang="en" b="1">
                <a:solidFill>
                  <a:srgbClr val="4D4D4D"/>
                </a:solidFill>
                <a:latin typeface="Lato"/>
                <a:ea typeface="Lato"/>
                <a:cs typeface="Lato"/>
                <a:sym typeface="Lato"/>
              </a:rPr>
              <a:t>Step 5:</a:t>
            </a:r>
            <a:r>
              <a:rPr lang="en">
                <a:solidFill>
                  <a:srgbClr val="4D4D4D"/>
                </a:solidFill>
                <a:latin typeface="Lato"/>
                <a:ea typeface="Lato"/>
                <a:cs typeface="Lato"/>
                <a:sym typeface="Lato"/>
              </a:rPr>
              <a:t> Past activities showing the event created for the demo</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6:</a:t>
            </a:r>
            <a:r>
              <a:rPr lang="en">
                <a:solidFill>
                  <a:srgbClr val="4D4D4D"/>
                </a:solidFill>
                <a:latin typeface="Lato"/>
                <a:ea typeface="Lato"/>
                <a:cs typeface="Lato"/>
                <a:sym typeface="Lato"/>
              </a:rPr>
              <a:t> Sales path showing the opportunity is now in the “Needs Analysis” Stage</a:t>
            </a:r>
            <a:endParaRPr sz="1200" i="1">
              <a:solidFill>
                <a:srgbClr val="4D4D4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4"/>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52" name="Google Shape;152;p24"/>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53" name="Google Shape;153;p24"/>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A, Task 2, </a:t>
            </a:r>
            <a:r>
              <a:rPr lang="en" sz="1800" b="1" i="1" u="sng">
                <a:solidFill>
                  <a:srgbClr val="4D4D4D"/>
                </a:solidFill>
                <a:latin typeface="Lato"/>
                <a:ea typeface="Lato"/>
                <a:cs typeface="Lato"/>
                <a:sym typeface="Lato"/>
              </a:rPr>
              <a:t>Step 1</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154" name="Google Shape;154;p24"/>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55" name="Google Shape;155;p24"/>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A26120C5-E373-9D30-90F8-0FA9A84F1021}"/>
              </a:ext>
            </a:extLst>
          </p:cNvPr>
          <p:cNvPicPr>
            <a:picLocks noChangeAspect="1"/>
          </p:cNvPicPr>
          <p:nvPr/>
        </p:nvPicPr>
        <p:blipFill>
          <a:blip r:embed="rId5"/>
          <a:stretch>
            <a:fillRect/>
          </a:stretch>
        </p:blipFill>
        <p:spPr>
          <a:xfrm>
            <a:off x="1371600" y="1991874"/>
            <a:ext cx="6515100" cy="2667552"/>
          </a:xfrm>
          <a:prstGeom prst="rect">
            <a:avLst/>
          </a:prstGeom>
        </p:spPr>
      </p:pic>
      <p:sp>
        <p:nvSpPr>
          <p:cNvPr id="4" name="TextBox 3">
            <a:extLst>
              <a:ext uri="{FF2B5EF4-FFF2-40B4-BE49-F238E27FC236}">
                <a16:creationId xmlns:a16="http://schemas.microsoft.com/office/drawing/2014/main" id="{EFC06BBC-65DB-6E5F-8A89-4398253B1797}"/>
              </a:ext>
            </a:extLst>
          </p:cNvPr>
          <p:cNvSpPr txBox="1"/>
          <p:nvPr/>
        </p:nvSpPr>
        <p:spPr>
          <a:xfrm>
            <a:off x="3502959" y="1792024"/>
            <a:ext cx="2252382" cy="307777"/>
          </a:xfrm>
          <a:prstGeom prst="rect">
            <a:avLst/>
          </a:prstGeom>
          <a:noFill/>
        </p:spPr>
        <p:txBody>
          <a:bodyPr wrap="square" rtlCol="0">
            <a:spAutoFit/>
          </a:bodyPr>
          <a:lstStyle/>
          <a:p>
            <a:r>
              <a:rPr lang="en-US" dirty="0"/>
              <a:t>Denise Choi Call Log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5"/>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61" name="Google Shape;161;p25"/>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62" name="Google Shape;162;p25"/>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A, Task 2,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163" name="Google Shape;163;p25"/>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64" name="Google Shape;164;p25"/>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D3F861BD-C0C7-DC32-7FB1-999897941C63}"/>
              </a:ext>
            </a:extLst>
          </p:cNvPr>
          <p:cNvPicPr>
            <a:picLocks noChangeAspect="1"/>
          </p:cNvPicPr>
          <p:nvPr/>
        </p:nvPicPr>
        <p:blipFill>
          <a:blip r:embed="rId5"/>
          <a:stretch>
            <a:fillRect/>
          </a:stretch>
        </p:blipFill>
        <p:spPr>
          <a:xfrm>
            <a:off x="1371600" y="2064124"/>
            <a:ext cx="6515100" cy="2595301"/>
          </a:xfrm>
          <a:prstGeom prst="rect">
            <a:avLst/>
          </a:prstGeom>
        </p:spPr>
      </p:pic>
      <p:sp>
        <p:nvSpPr>
          <p:cNvPr id="4" name="TextBox 3">
            <a:extLst>
              <a:ext uri="{FF2B5EF4-FFF2-40B4-BE49-F238E27FC236}">
                <a16:creationId xmlns:a16="http://schemas.microsoft.com/office/drawing/2014/main" id="{3561A5F5-6823-1835-420A-5A9D1082FC18}"/>
              </a:ext>
            </a:extLst>
          </p:cNvPr>
          <p:cNvSpPr txBox="1"/>
          <p:nvPr/>
        </p:nvSpPr>
        <p:spPr>
          <a:xfrm>
            <a:off x="2796988" y="1792025"/>
            <a:ext cx="3523130" cy="307777"/>
          </a:xfrm>
          <a:prstGeom prst="rect">
            <a:avLst/>
          </a:prstGeom>
          <a:noFill/>
        </p:spPr>
        <p:txBody>
          <a:bodyPr wrap="square" rtlCol="0">
            <a:spAutoFit/>
          </a:bodyPr>
          <a:lstStyle/>
          <a:p>
            <a:r>
              <a:rPr lang="en-US" dirty="0"/>
              <a:t>Yaloo Search Product Licenses Notes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70" name="Google Shape;170;p2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71" name="Google Shape;171;p26"/>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dirty="0">
                <a:solidFill>
                  <a:srgbClr val="4D4D4D"/>
                </a:solidFill>
                <a:latin typeface="Lato"/>
                <a:ea typeface="Lato"/>
                <a:cs typeface="Lato"/>
                <a:sym typeface="Lato"/>
              </a:rPr>
              <a:t>Insert Part A, Task 2, </a:t>
            </a:r>
            <a:r>
              <a:rPr lang="en" sz="1800" b="1" i="1" u="sng" dirty="0">
                <a:solidFill>
                  <a:srgbClr val="4D4D4D"/>
                </a:solidFill>
                <a:latin typeface="Lato"/>
                <a:ea typeface="Lato"/>
                <a:cs typeface="Lato"/>
                <a:sym typeface="Lato"/>
              </a:rPr>
              <a:t>Step 3</a:t>
            </a:r>
            <a:r>
              <a:rPr lang="en" sz="1800" b="1" i="1" dirty="0">
                <a:solidFill>
                  <a:srgbClr val="4D4D4D"/>
                </a:solidFill>
                <a:latin typeface="Lato"/>
                <a:ea typeface="Lato"/>
                <a:cs typeface="Lato"/>
                <a:sym typeface="Lato"/>
              </a:rPr>
              <a:t> screenshot here.</a:t>
            </a:r>
            <a:endParaRPr sz="1800" b="1" i="1" dirty="0">
              <a:solidFill>
                <a:srgbClr val="4D4D4D"/>
              </a:solidFill>
              <a:latin typeface="Lato"/>
              <a:ea typeface="Lato"/>
              <a:cs typeface="Lato"/>
              <a:sym typeface="Lato"/>
            </a:endParaRPr>
          </a:p>
        </p:txBody>
      </p:sp>
      <p:sp>
        <p:nvSpPr>
          <p:cNvPr id="172" name="Google Shape;172;p26"/>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73" name="Google Shape;173;p26"/>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B9937C83-69C1-9E55-752D-23EFEF6B94C5}"/>
              </a:ext>
            </a:extLst>
          </p:cNvPr>
          <p:cNvPicPr>
            <a:picLocks noChangeAspect="1"/>
          </p:cNvPicPr>
          <p:nvPr/>
        </p:nvPicPr>
        <p:blipFill>
          <a:blip r:embed="rId5"/>
          <a:stretch>
            <a:fillRect/>
          </a:stretch>
        </p:blipFill>
        <p:spPr>
          <a:xfrm>
            <a:off x="1371600" y="2083538"/>
            <a:ext cx="6515100" cy="2615472"/>
          </a:xfrm>
          <a:prstGeom prst="rect">
            <a:avLst/>
          </a:prstGeom>
        </p:spPr>
      </p:pic>
      <p:sp>
        <p:nvSpPr>
          <p:cNvPr id="4" name="TextBox 3">
            <a:extLst>
              <a:ext uri="{FF2B5EF4-FFF2-40B4-BE49-F238E27FC236}">
                <a16:creationId xmlns:a16="http://schemas.microsoft.com/office/drawing/2014/main" id="{D16287F8-625F-C814-8CEF-4A05E03A6CF5}"/>
              </a:ext>
            </a:extLst>
          </p:cNvPr>
          <p:cNvSpPr txBox="1"/>
          <p:nvPr/>
        </p:nvSpPr>
        <p:spPr>
          <a:xfrm>
            <a:off x="3388659" y="1770840"/>
            <a:ext cx="2178423" cy="307777"/>
          </a:xfrm>
          <a:prstGeom prst="rect">
            <a:avLst/>
          </a:prstGeom>
          <a:noFill/>
        </p:spPr>
        <p:txBody>
          <a:bodyPr wrap="square" rtlCol="0">
            <a:spAutoFit/>
          </a:bodyPr>
          <a:lstStyle/>
          <a:p>
            <a:r>
              <a:rPr lang="en-US" dirty="0"/>
              <a:t>Marketing Budget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7"/>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79" name="Google Shape;179;p2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80" name="Google Shape;180;p27"/>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dirty="0">
                <a:solidFill>
                  <a:srgbClr val="4D4D4D"/>
                </a:solidFill>
                <a:latin typeface="Lato"/>
                <a:ea typeface="Lato"/>
                <a:cs typeface="Lato"/>
                <a:sym typeface="Lato"/>
              </a:rPr>
              <a:t>Insert Part A, Task 2, </a:t>
            </a:r>
            <a:r>
              <a:rPr lang="en" sz="1800" b="1" i="1" u="sng" dirty="0">
                <a:solidFill>
                  <a:srgbClr val="4D4D4D"/>
                </a:solidFill>
                <a:latin typeface="Lato"/>
                <a:ea typeface="Lato"/>
                <a:cs typeface="Lato"/>
                <a:sym typeface="Lato"/>
              </a:rPr>
              <a:t>Step 4</a:t>
            </a:r>
            <a:r>
              <a:rPr lang="en" sz="1800" b="1" i="1" dirty="0">
                <a:solidFill>
                  <a:srgbClr val="4D4D4D"/>
                </a:solidFill>
                <a:latin typeface="Lato"/>
                <a:ea typeface="Lato"/>
                <a:cs typeface="Lato"/>
                <a:sym typeface="Lato"/>
              </a:rPr>
              <a:t> screenshot here.</a:t>
            </a:r>
            <a:endParaRPr sz="1800" b="1" i="1" dirty="0">
              <a:solidFill>
                <a:srgbClr val="4D4D4D"/>
              </a:solidFill>
              <a:latin typeface="Lato"/>
              <a:ea typeface="Lato"/>
              <a:cs typeface="Lato"/>
              <a:sym typeface="Lato"/>
            </a:endParaRPr>
          </a:p>
        </p:txBody>
      </p:sp>
      <p:sp>
        <p:nvSpPr>
          <p:cNvPr id="181" name="Google Shape;181;p27"/>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82" name="Google Shape;182;p27"/>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089362B5-ABF7-7E9F-3C89-4070D71082E2}"/>
              </a:ext>
            </a:extLst>
          </p:cNvPr>
          <p:cNvPicPr>
            <a:picLocks noChangeAspect="1"/>
          </p:cNvPicPr>
          <p:nvPr/>
        </p:nvPicPr>
        <p:blipFill>
          <a:blip r:embed="rId5"/>
          <a:stretch>
            <a:fillRect/>
          </a:stretch>
        </p:blipFill>
        <p:spPr>
          <a:xfrm>
            <a:off x="1371600" y="2131475"/>
            <a:ext cx="6515100" cy="2527949"/>
          </a:xfrm>
          <a:prstGeom prst="rect">
            <a:avLst/>
          </a:prstGeom>
        </p:spPr>
      </p:pic>
      <p:sp>
        <p:nvSpPr>
          <p:cNvPr id="4" name="TextBox 3">
            <a:extLst>
              <a:ext uri="{FF2B5EF4-FFF2-40B4-BE49-F238E27FC236}">
                <a16:creationId xmlns:a16="http://schemas.microsoft.com/office/drawing/2014/main" id="{D5D83A01-684B-31A7-AA7C-6B25CCFD27BD}"/>
              </a:ext>
            </a:extLst>
          </p:cNvPr>
          <p:cNvSpPr txBox="1"/>
          <p:nvPr/>
        </p:nvSpPr>
        <p:spPr>
          <a:xfrm>
            <a:off x="3482789" y="1845450"/>
            <a:ext cx="2702858" cy="307777"/>
          </a:xfrm>
          <a:prstGeom prst="rect">
            <a:avLst/>
          </a:prstGeom>
          <a:noFill/>
        </p:spPr>
        <p:txBody>
          <a:bodyPr wrap="square" rtlCol="0">
            <a:spAutoFit/>
          </a:bodyPr>
          <a:lstStyle/>
          <a:p>
            <a:r>
              <a:rPr lang="en-US" dirty="0"/>
              <a:t>Contact Roles for Yaloo Search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8"/>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88" name="Google Shape;188;p28"/>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89" name="Google Shape;189;p28"/>
          <p:cNvSpPr txBox="1"/>
          <p:nvPr/>
        </p:nvSpPr>
        <p:spPr>
          <a:xfrm>
            <a:off x="1371600" y="1761565"/>
            <a:ext cx="6515100" cy="289786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dirty="0">
                <a:solidFill>
                  <a:srgbClr val="4D4D4D"/>
                </a:solidFill>
                <a:latin typeface="Lato"/>
                <a:ea typeface="Lato"/>
                <a:cs typeface="Lato"/>
                <a:sym typeface="Lato"/>
              </a:rPr>
              <a:t>Insert Part A, Task 2, </a:t>
            </a:r>
            <a:r>
              <a:rPr lang="en" sz="1800" b="1" i="1" u="sng" dirty="0">
                <a:solidFill>
                  <a:srgbClr val="4D4D4D"/>
                </a:solidFill>
                <a:latin typeface="Lato"/>
                <a:ea typeface="Lato"/>
                <a:cs typeface="Lato"/>
                <a:sym typeface="Lato"/>
              </a:rPr>
              <a:t>Step 5</a:t>
            </a:r>
            <a:r>
              <a:rPr lang="en" sz="1800" b="1" i="1" dirty="0">
                <a:solidFill>
                  <a:srgbClr val="4D4D4D"/>
                </a:solidFill>
                <a:latin typeface="Lato"/>
                <a:ea typeface="Lato"/>
                <a:cs typeface="Lato"/>
                <a:sym typeface="Lato"/>
              </a:rPr>
              <a:t> screenshot here.</a:t>
            </a:r>
            <a:endParaRPr sz="1800" b="1" i="1" dirty="0">
              <a:solidFill>
                <a:srgbClr val="4D4D4D"/>
              </a:solidFill>
              <a:latin typeface="Lato"/>
              <a:ea typeface="Lato"/>
              <a:cs typeface="Lato"/>
              <a:sym typeface="Lato"/>
            </a:endParaRPr>
          </a:p>
        </p:txBody>
      </p:sp>
      <p:sp>
        <p:nvSpPr>
          <p:cNvPr id="190" name="Google Shape;190;p28"/>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191" name="Google Shape;191;p28"/>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6" name="Picture 5">
            <a:extLst>
              <a:ext uri="{FF2B5EF4-FFF2-40B4-BE49-F238E27FC236}">
                <a16:creationId xmlns:a16="http://schemas.microsoft.com/office/drawing/2014/main" id="{B7921B5B-FA81-2185-E669-E22E51460E8E}"/>
              </a:ext>
            </a:extLst>
          </p:cNvPr>
          <p:cNvPicPr>
            <a:picLocks noChangeAspect="1"/>
          </p:cNvPicPr>
          <p:nvPr/>
        </p:nvPicPr>
        <p:blipFill>
          <a:blip r:embed="rId5"/>
          <a:stretch>
            <a:fillRect/>
          </a:stretch>
        </p:blipFill>
        <p:spPr>
          <a:xfrm>
            <a:off x="1405217" y="2045838"/>
            <a:ext cx="6515100" cy="2613587"/>
          </a:xfrm>
          <a:prstGeom prst="rect">
            <a:avLst/>
          </a:prstGeom>
        </p:spPr>
      </p:pic>
      <p:sp>
        <p:nvSpPr>
          <p:cNvPr id="7" name="TextBox 6">
            <a:extLst>
              <a:ext uri="{FF2B5EF4-FFF2-40B4-BE49-F238E27FC236}">
                <a16:creationId xmlns:a16="http://schemas.microsoft.com/office/drawing/2014/main" id="{F911A11A-EBBA-5575-1324-E5B927D272E5}"/>
              </a:ext>
            </a:extLst>
          </p:cNvPr>
          <p:cNvSpPr txBox="1"/>
          <p:nvPr/>
        </p:nvSpPr>
        <p:spPr>
          <a:xfrm>
            <a:off x="3650875" y="1761565"/>
            <a:ext cx="1902760" cy="307777"/>
          </a:xfrm>
          <a:prstGeom prst="rect">
            <a:avLst/>
          </a:prstGeom>
          <a:noFill/>
        </p:spPr>
        <p:txBody>
          <a:bodyPr wrap="square" rtlCol="0">
            <a:spAutoFit/>
          </a:bodyPr>
          <a:lstStyle/>
          <a:p>
            <a:r>
              <a:rPr lang="en-US" dirty="0"/>
              <a:t>Product Demo Event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9"/>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197" name="Google Shape;197;p2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98" name="Google Shape;198;p29"/>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r>
              <a:rPr lang="en-US" sz="1800"/>
              <a:t>Need Analysis Stage</a:t>
            </a:r>
            <a:endParaRPr lang="en-US" sz="1800" dirty="0"/>
          </a:p>
        </p:txBody>
      </p:sp>
      <p:sp>
        <p:nvSpPr>
          <p:cNvPr id="199" name="Google Shape;199;p29"/>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2:</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200" name="Google Shape;200;p29"/>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Yaloo Search</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Opportunity Record</a:t>
            </a:r>
            <a:endParaRPr sz="2400">
              <a:solidFill>
                <a:srgbClr val="434343"/>
              </a:solidFill>
              <a:latin typeface="Lato Light"/>
              <a:ea typeface="Lato Light"/>
              <a:cs typeface="Lato Light"/>
              <a:sym typeface="Lato Light"/>
            </a:endParaRPr>
          </a:p>
        </p:txBody>
      </p:sp>
      <p:pic>
        <p:nvPicPr>
          <p:cNvPr id="2" name="Picture 1">
            <a:extLst>
              <a:ext uri="{FF2B5EF4-FFF2-40B4-BE49-F238E27FC236}">
                <a16:creationId xmlns:a16="http://schemas.microsoft.com/office/drawing/2014/main" id="{12F12216-E756-5E17-49E7-5203E9826B25}"/>
              </a:ext>
            </a:extLst>
          </p:cNvPr>
          <p:cNvPicPr>
            <a:picLocks noChangeAspect="1"/>
          </p:cNvPicPr>
          <p:nvPr/>
        </p:nvPicPr>
        <p:blipFill>
          <a:blip r:embed="rId5"/>
          <a:stretch>
            <a:fillRect/>
          </a:stretch>
        </p:blipFill>
        <p:spPr>
          <a:xfrm>
            <a:off x="1371600" y="1991874"/>
            <a:ext cx="6515100" cy="2667551"/>
          </a:xfrm>
          <a:prstGeom prst="rect">
            <a:avLst/>
          </a:prstGeom>
        </p:spPr>
      </p:pic>
      <p:sp>
        <p:nvSpPr>
          <p:cNvPr id="3" name="TextBox 2">
            <a:extLst>
              <a:ext uri="{FF2B5EF4-FFF2-40B4-BE49-F238E27FC236}">
                <a16:creationId xmlns:a16="http://schemas.microsoft.com/office/drawing/2014/main" id="{1857798F-4EC3-31C0-2C7F-BAF14CAC123E}"/>
              </a:ext>
            </a:extLst>
          </p:cNvPr>
          <p:cNvSpPr txBox="1"/>
          <p:nvPr/>
        </p:nvSpPr>
        <p:spPr>
          <a:xfrm>
            <a:off x="3778624" y="1738061"/>
            <a:ext cx="2017059" cy="307777"/>
          </a:xfrm>
          <a:prstGeom prst="rect">
            <a:avLst/>
          </a:prstGeom>
          <a:noFill/>
        </p:spPr>
        <p:txBody>
          <a:bodyPr wrap="square" rtlCol="0">
            <a:spAutoFit/>
          </a:bodyPr>
          <a:lstStyle/>
          <a:p>
            <a:r>
              <a:rPr lang="en-US" dirty="0"/>
              <a:t>Need Analysis Stage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a screenshot showing the updated opportunity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Kanban board on the following slide. Make sure it displays which opportunity stages both the FoodStars.org and Yaloo Search opportunities are in as well as the estimated amounts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attached to both. </a:t>
            </a:r>
            <a:endParaRPr sz="1800" b="1" i="1">
              <a:solidFill>
                <a:srgbClr val="4D4D4D"/>
              </a:solidFill>
              <a:latin typeface="Lato"/>
              <a:ea typeface="Lato"/>
              <a:cs typeface="Lato"/>
              <a:sym typeface="Lato"/>
            </a:endParaRPr>
          </a:p>
        </p:txBody>
      </p:sp>
      <p:pic>
        <p:nvPicPr>
          <p:cNvPr id="206" name="Google Shape;206;p30"/>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07" name="Google Shape;207;p3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08" name="Google Shape;208;p3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Use Opportunity Kanban</a:t>
            </a:r>
            <a:endParaRPr sz="2400">
              <a:solidFill>
                <a:srgbClr val="434343"/>
              </a:solidFill>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1"/>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14" name="Google Shape;214;p3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15" name="Google Shape;215;p31"/>
          <p:cNvSpPr txBox="1"/>
          <p:nvPr/>
        </p:nvSpPr>
        <p:spPr>
          <a:xfrm>
            <a:off x="1371600" y="1792025"/>
            <a:ext cx="6515100" cy="28677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A, Task 3 screenshot here.</a:t>
            </a:r>
            <a:endParaRPr sz="1800" b="1" i="1">
              <a:solidFill>
                <a:srgbClr val="4D4D4D"/>
              </a:solidFill>
              <a:latin typeface="Lato"/>
              <a:ea typeface="Lato"/>
              <a:cs typeface="Lato"/>
              <a:sym typeface="Lato"/>
            </a:endParaRPr>
          </a:p>
        </p:txBody>
      </p:sp>
      <p:sp>
        <p:nvSpPr>
          <p:cNvPr id="216" name="Google Shape;216;p31"/>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217" name="Google Shape;217;p31"/>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3:</a:t>
            </a:r>
            <a:r>
              <a:rPr lang="en" sz="2400">
                <a:solidFill>
                  <a:srgbClr val="434343"/>
                </a:solidFill>
                <a:latin typeface="Lato Black"/>
                <a:ea typeface="Lato Black"/>
                <a:cs typeface="Lato Black"/>
                <a:sym typeface="Lato Black"/>
              </a:rPr>
              <a:t> Use Opportunity Kanban</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3A4B0124-0B88-161F-587F-AAF946C9C793}"/>
              </a:ext>
            </a:extLst>
          </p:cNvPr>
          <p:cNvPicPr>
            <a:picLocks noChangeAspect="1"/>
          </p:cNvPicPr>
          <p:nvPr/>
        </p:nvPicPr>
        <p:blipFill>
          <a:blip r:embed="rId5"/>
          <a:stretch>
            <a:fillRect/>
          </a:stretch>
        </p:blipFill>
        <p:spPr>
          <a:xfrm>
            <a:off x="1371600" y="1991874"/>
            <a:ext cx="6515100" cy="2667852"/>
          </a:xfrm>
          <a:prstGeom prst="rect">
            <a:avLst/>
          </a:prstGeom>
        </p:spPr>
      </p:pic>
      <p:sp>
        <p:nvSpPr>
          <p:cNvPr id="4" name="TextBox 3">
            <a:extLst>
              <a:ext uri="{FF2B5EF4-FFF2-40B4-BE49-F238E27FC236}">
                <a16:creationId xmlns:a16="http://schemas.microsoft.com/office/drawing/2014/main" id="{E5E4BBB6-66A3-9A02-93BF-57EDF325421F}"/>
              </a:ext>
            </a:extLst>
          </p:cNvPr>
          <p:cNvSpPr txBox="1"/>
          <p:nvPr/>
        </p:nvSpPr>
        <p:spPr>
          <a:xfrm>
            <a:off x="3462618" y="1738061"/>
            <a:ext cx="2494430" cy="307777"/>
          </a:xfrm>
          <a:prstGeom prst="rect">
            <a:avLst/>
          </a:prstGeom>
          <a:noFill/>
        </p:spPr>
        <p:txBody>
          <a:bodyPr wrap="square" rtlCol="0">
            <a:spAutoFit/>
          </a:bodyPr>
          <a:lstStyle/>
          <a:p>
            <a:r>
              <a:rPr lang="en-US" dirty="0"/>
              <a:t>Kanban Opportunity Stages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0" rIns="91425" bIns="1508750" anchor="ctr" anchorCtr="0">
            <a:noAutofit/>
          </a:bodyPr>
          <a:lstStyle/>
          <a:p>
            <a:pPr marL="91440" marR="91440" lvl="0" indent="0" algn="l" rtl="0">
              <a:lnSpc>
                <a:spcPct val="100000"/>
              </a:lnSpc>
              <a:spcBef>
                <a:spcPts val="1200"/>
              </a:spcBef>
              <a:spcAft>
                <a:spcPts val="1200"/>
              </a:spcAft>
              <a:buNone/>
            </a:pPr>
            <a:r>
              <a:rPr lang="en" sz="1600" b="1" i="1">
                <a:solidFill>
                  <a:srgbClr val="4D4D4D"/>
                </a:solidFill>
                <a:latin typeface="Lato"/>
                <a:ea typeface="Lato"/>
                <a:cs typeface="Lato"/>
                <a:sym typeface="Lato"/>
              </a:rPr>
              <a:t>In a short paragraph, describe how updating opportunity records, progressing opportunities through stages, and using opportunity Kanban in Salesforce would help SimplySocial's team of account executives sell better and more efficiently. In your description, include: </a:t>
            </a:r>
            <a:endParaRPr sz="1600" b="1" i="1">
              <a:solidFill>
                <a:srgbClr val="4D4D4D"/>
              </a:solidFill>
              <a:latin typeface="Lato"/>
              <a:ea typeface="Lato"/>
              <a:cs typeface="Lato"/>
              <a:sym typeface="Lato"/>
            </a:endParaRPr>
          </a:p>
        </p:txBody>
      </p:sp>
      <p:pic>
        <p:nvPicPr>
          <p:cNvPr id="223" name="Google Shape;223;p32"/>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224" name="Google Shape;224;p32"/>
          <p:cNvSpPr txBox="1"/>
          <p:nvPr/>
        </p:nvSpPr>
        <p:spPr>
          <a:xfrm>
            <a:off x="299450" y="292625"/>
            <a:ext cx="748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Business Case Analysis</a:t>
            </a:r>
            <a:endParaRPr sz="2400">
              <a:solidFill>
                <a:srgbClr val="434343"/>
              </a:solidFill>
              <a:latin typeface="Lato Light"/>
              <a:ea typeface="Lato Light"/>
              <a:cs typeface="Lato Light"/>
              <a:sym typeface="Lato Light"/>
            </a:endParaRPr>
          </a:p>
        </p:txBody>
      </p:sp>
      <p:pic>
        <p:nvPicPr>
          <p:cNvPr id="225" name="Google Shape;225;p3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26" name="Google Shape;226;p32"/>
          <p:cNvSpPr txBox="1"/>
          <p:nvPr/>
        </p:nvSpPr>
        <p:spPr>
          <a:xfrm>
            <a:off x="1457400" y="2790825"/>
            <a:ext cx="6429300" cy="1782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rgbClr val="4D4D4D"/>
              </a:buClr>
              <a:buSzPts val="1400"/>
              <a:buFont typeface="Lato"/>
              <a:buChar char="●"/>
            </a:pPr>
            <a:r>
              <a:rPr lang="en">
                <a:solidFill>
                  <a:srgbClr val="4D4D4D"/>
                </a:solidFill>
                <a:latin typeface="Lato"/>
                <a:ea typeface="Lato"/>
                <a:cs typeface="Lato"/>
                <a:sym typeface="Lato"/>
              </a:rPr>
              <a:t>The overall purpose of opportunity records, opportunity stages, </a:t>
            </a:r>
            <a:br>
              <a:rPr lang="en">
                <a:solidFill>
                  <a:srgbClr val="4D4D4D"/>
                </a:solidFill>
                <a:latin typeface="Lato"/>
                <a:ea typeface="Lato"/>
                <a:cs typeface="Lato"/>
                <a:sym typeface="Lato"/>
              </a:rPr>
            </a:br>
            <a:r>
              <a:rPr lang="en">
                <a:solidFill>
                  <a:srgbClr val="4D4D4D"/>
                </a:solidFill>
                <a:latin typeface="Lato"/>
                <a:ea typeface="Lato"/>
                <a:cs typeface="Lato"/>
                <a:sym typeface="Lato"/>
              </a:rPr>
              <a:t>and opportunity Kanban</a:t>
            </a:r>
            <a:endParaRPr>
              <a:solidFill>
                <a:srgbClr val="4D4D4D"/>
              </a:solidFill>
              <a:latin typeface="Lato"/>
              <a:ea typeface="Lato"/>
              <a:cs typeface="Lato"/>
              <a:sym typeface="Lato"/>
            </a:endParaRPr>
          </a:p>
          <a:p>
            <a:pPr marL="457200" lvl="0" indent="-317500" algn="l" rtl="0">
              <a:lnSpc>
                <a:spcPct val="115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The steps you took to help the AE organize and progress opportunities </a:t>
            </a:r>
            <a:br>
              <a:rPr lang="en">
                <a:solidFill>
                  <a:srgbClr val="4D4D4D"/>
                </a:solidFill>
                <a:latin typeface="Lato"/>
                <a:ea typeface="Lato"/>
                <a:cs typeface="Lato"/>
                <a:sym typeface="Lato"/>
              </a:rPr>
            </a:br>
            <a:r>
              <a:rPr lang="en">
                <a:solidFill>
                  <a:srgbClr val="4D4D4D"/>
                </a:solidFill>
                <a:latin typeface="Lato"/>
                <a:ea typeface="Lato"/>
                <a:cs typeface="Lato"/>
                <a:sym typeface="Lato"/>
              </a:rPr>
              <a:t>through the stages. </a:t>
            </a:r>
            <a:endParaRPr>
              <a:solidFill>
                <a:srgbClr val="4D4D4D"/>
              </a:solidFill>
              <a:latin typeface="Lato"/>
              <a:ea typeface="Lato"/>
              <a:cs typeface="Lato"/>
              <a:sym typeface="Lato"/>
            </a:endParaRPr>
          </a:p>
          <a:p>
            <a:pPr marL="457200" lvl="0" indent="-317500" algn="l" rtl="0">
              <a:lnSpc>
                <a:spcPct val="115000"/>
              </a:lnSpc>
              <a:spcBef>
                <a:spcPts val="0"/>
              </a:spcBef>
              <a:spcAft>
                <a:spcPts val="0"/>
              </a:spcAft>
              <a:buClr>
                <a:srgbClr val="4D4D4D"/>
              </a:buClr>
              <a:buSzPts val="1400"/>
              <a:buFont typeface="Lato"/>
              <a:buChar char="●"/>
            </a:pPr>
            <a:r>
              <a:rPr lang="en">
                <a:solidFill>
                  <a:srgbClr val="4D4D4D"/>
                </a:solidFill>
                <a:latin typeface="Lato"/>
                <a:ea typeface="Lato"/>
                <a:cs typeface="Lato"/>
                <a:sym typeface="Lato"/>
              </a:rPr>
              <a:t>How a company like SimplySocial would benefit from using opportunities </a:t>
            </a:r>
            <a:br>
              <a:rPr lang="en">
                <a:solidFill>
                  <a:srgbClr val="4D4D4D"/>
                </a:solidFill>
                <a:latin typeface="Lato"/>
                <a:ea typeface="Lato"/>
                <a:cs typeface="Lato"/>
                <a:sym typeface="Lato"/>
              </a:rPr>
            </a:br>
            <a:r>
              <a:rPr lang="en">
                <a:solidFill>
                  <a:srgbClr val="4D4D4D"/>
                </a:solidFill>
                <a:latin typeface="Lato"/>
                <a:ea typeface="Lato"/>
                <a:cs typeface="Lato"/>
                <a:sym typeface="Lato"/>
              </a:rPr>
              <a:t>and opportunity stages</a:t>
            </a:r>
            <a:endParaRPr>
              <a:solidFill>
                <a:srgbClr val="4D4D4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3">
            <a:alphaModFix/>
          </a:blip>
          <a:srcRect l="14507"/>
          <a:stretch/>
        </p:blipFill>
        <p:spPr>
          <a:xfrm rot="5400000">
            <a:off x="950850" y="880725"/>
            <a:ext cx="2469018" cy="707550"/>
          </a:xfrm>
          <a:prstGeom prst="rect">
            <a:avLst/>
          </a:prstGeom>
          <a:noFill/>
          <a:ln>
            <a:noFill/>
          </a:ln>
        </p:spPr>
      </p:pic>
      <p:sp>
        <p:nvSpPr>
          <p:cNvPr id="64" name="Google Shape;64;p15"/>
          <p:cNvSpPr txBox="1"/>
          <p:nvPr/>
        </p:nvSpPr>
        <p:spPr>
          <a:xfrm>
            <a:off x="282075" y="0"/>
            <a:ext cx="1614900" cy="176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434343"/>
                </a:solidFill>
                <a:latin typeface="Lato"/>
                <a:ea typeface="Lato"/>
                <a:cs typeface="Lato"/>
                <a:sym typeface="Lato"/>
              </a:rPr>
              <a:t>Part A</a:t>
            </a:r>
            <a:endParaRPr sz="2400">
              <a:solidFill>
                <a:srgbClr val="454545"/>
              </a:solidFill>
              <a:latin typeface="Lato"/>
              <a:ea typeface="Lato"/>
              <a:cs typeface="Lato"/>
              <a:sym typeface="Lato"/>
            </a:endParaRPr>
          </a:p>
          <a:p>
            <a:pPr marL="0" lvl="0" indent="0" algn="r" rtl="0">
              <a:spcBef>
                <a:spcPts val="0"/>
              </a:spcBef>
              <a:spcAft>
                <a:spcPts val="0"/>
              </a:spcAft>
              <a:buNone/>
            </a:pPr>
            <a:r>
              <a:rPr lang="en" sz="2400">
                <a:solidFill>
                  <a:srgbClr val="454545"/>
                </a:solidFill>
                <a:latin typeface="Lato"/>
                <a:ea typeface="Lato"/>
                <a:cs typeface="Lato"/>
                <a:sym typeface="Lato"/>
              </a:rPr>
              <a:t>Overview</a:t>
            </a:r>
            <a:endParaRPr sz="2400">
              <a:solidFill>
                <a:srgbClr val="454545"/>
              </a:solidFill>
              <a:latin typeface="Lato"/>
              <a:ea typeface="Lato"/>
              <a:cs typeface="Lato"/>
              <a:sym typeface="Lato"/>
            </a:endParaRPr>
          </a:p>
        </p:txBody>
      </p:sp>
      <p:sp>
        <p:nvSpPr>
          <p:cNvPr id="65" name="Google Shape;65;p15"/>
          <p:cNvSpPr/>
          <p:nvPr/>
        </p:nvSpPr>
        <p:spPr>
          <a:xfrm>
            <a:off x="2794824" y="70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66" name="Google Shape;66;p15"/>
          <p:cNvSpPr/>
          <p:nvPr/>
        </p:nvSpPr>
        <p:spPr>
          <a:xfrm>
            <a:off x="2794824" y="143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67" name="Google Shape;67;p15"/>
          <p:cNvSpPr txBox="1"/>
          <p:nvPr/>
        </p:nvSpPr>
        <p:spPr>
          <a:xfrm>
            <a:off x="3253525" y="6702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1: </a:t>
            </a:r>
            <a:r>
              <a:rPr lang="en" sz="1800">
                <a:solidFill>
                  <a:srgbClr val="4D4D4D"/>
                </a:solidFill>
                <a:latin typeface="Lato"/>
                <a:ea typeface="Lato"/>
                <a:cs typeface="Lato"/>
                <a:sym typeface="Lato"/>
              </a:rPr>
              <a:t>Update FoodStars.org Opportunity Record</a:t>
            </a:r>
            <a:endParaRPr sz="1800">
              <a:solidFill>
                <a:srgbClr val="4D4D4D"/>
              </a:solidFill>
              <a:latin typeface="Lato"/>
              <a:ea typeface="Lato"/>
              <a:cs typeface="Lato"/>
              <a:sym typeface="Lato"/>
            </a:endParaRPr>
          </a:p>
        </p:txBody>
      </p:sp>
      <p:sp>
        <p:nvSpPr>
          <p:cNvPr id="68" name="Google Shape;68;p15"/>
          <p:cNvSpPr/>
          <p:nvPr/>
        </p:nvSpPr>
        <p:spPr>
          <a:xfrm>
            <a:off x="2794824" y="21678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69" name="Google Shape;69;p15"/>
          <p:cNvSpPr txBox="1"/>
          <p:nvPr/>
        </p:nvSpPr>
        <p:spPr>
          <a:xfrm>
            <a:off x="3253525" y="14021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2: </a:t>
            </a:r>
            <a:r>
              <a:rPr lang="en" sz="1800">
                <a:solidFill>
                  <a:srgbClr val="4D4D4D"/>
                </a:solidFill>
                <a:latin typeface="Lato"/>
                <a:ea typeface="Lato"/>
                <a:cs typeface="Lato"/>
                <a:sym typeface="Lato"/>
              </a:rPr>
              <a:t>Update Yaloo Search Opportunity Record</a:t>
            </a:r>
            <a:endParaRPr>
              <a:solidFill>
                <a:srgbClr val="4D4D4D"/>
              </a:solidFill>
              <a:latin typeface="Lato"/>
              <a:ea typeface="Lato"/>
              <a:cs typeface="Lato"/>
              <a:sym typeface="Lato"/>
            </a:endParaRPr>
          </a:p>
        </p:txBody>
      </p:sp>
      <p:sp>
        <p:nvSpPr>
          <p:cNvPr id="70" name="Google Shape;70;p15"/>
          <p:cNvSpPr txBox="1"/>
          <p:nvPr/>
        </p:nvSpPr>
        <p:spPr>
          <a:xfrm>
            <a:off x="3253525" y="21434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3: </a:t>
            </a:r>
            <a:r>
              <a:rPr lang="en" sz="1800">
                <a:solidFill>
                  <a:srgbClr val="4D4D4D"/>
                </a:solidFill>
                <a:latin typeface="Lato"/>
                <a:ea typeface="Lato"/>
                <a:cs typeface="Lato"/>
                <a:sym typeface="Lato"/>
              </a:rPr>
              <a:t>Use Opportunity Kanban</a:t>
            </a:r>
            <a:endParaRPr>
              <a:solidFill>
                <a:srgbClr val="4D4D4D"/>
              </a:solidFill>
              <a:latin typeface="Lato"/>
              <a:ea typeface="Lato"/>
              <a:cs typeface="Lato"/>
              <a:sym typeface="Lato"/>
            </a:endParaRPr>
          </a:p>
        </p:txBody>
      </p:sp>
      <p:sp>
        <p:nvSpPr>
          <p:cNvPr id="71" name="Google Shape;71;p15"/>
          <p:cNvSpPr/>
          <p:nvPr/>
        </p:nvSpPr>
        <p:spPr>
          <a:xfrm>
            <a:off x="2794824" y="290919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72" name="Google Shape;72;p15"/>
          <p:cNvSpPr txBox="1"/>
          <p:nvPr/>
        </p:nvSpPr>
        <p:spPr>
          <a:xfrm>
            <a:off x="3253525" y="288470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4:</a:t>
            </a:r>
            <a:r>
              <a:rPr lang="en" sz="1800">
                <a:solidFill>
                  <a:srgbClr val="4D4D4D"/>
                </a:solidFill>
                <a:latin typeface="Lato"/>
                <a:ea typeface="Lato"/>
                <a:cs typeface="Lato"/>
                <a:sym typeface="Lato"/>
              </a:rPr>
              <a:t> Perform</a:t>
            </a:r>
            <a:r>
              <a:rPr lang="en" sz="1800">
                <a:solidFill>
                  <a:srgbClr val="4D4D4D"/>
                </a:solidFill>
                <a:latin typeface="Lato Light"/>
                <a:ea typeface="Lato Light"/>
                <a:cs typeface="Lato Light"/>
                <a:sym typeface="Lato Light"/>
              </a:rPr>
              <a:t> </a:t>
            </a:r>
            <a:r>
              <a:rPr lang="en" sz="1800">
                <a:solidFill>
                  <a:srgbClr val="4D4D4D"/>
                </a:solidFill>
                <a:latin typeface="Lato"/>
                <a:ea typeface="Lato"/>
                <a:cs typeface="Lato"/>
                <a:sym typeface="Lato"/>
              </a:rPr>
              <a:t>a</a:t>
            </a:r>
            <a:r>
              <a:rPr lang="en" sz="1800" b="1">
                <a:solidFill>
                  <a:srgbClr val="4D4D4D"/>
                </a:solidFill>
                <a:latin typeface="Lato"/>
                <a:ea typeface="Lato"/>
                <a:cs typeface="Lato"/>
                <a:sym typeface="Lato"/>
              </a:rPr>
              <a:t> </a:t>
            </a:r>
            <a:r>
              <a:rPr lang="en" sz="1800">
                <a:solidFill>
                  <a:srgbClr val="4D4D4D"/>
                </a:solidFill>
                <a:latin typeface="Lato"/>
                <a:ea typeface="Lato"/>
                <a:cs typeface="Lato"/>
                <a:sym typeface="Lato"/>
              </a:rPr>
              <a:t>Business Case Analysis</a:t>
            </a:r>
            <a:endParaRPr>
              <a:solidFill>
                <a:srgbClr val="4D4D4D"/>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3"/>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232" name="Google Shape;232;p33"/>
          <p:cNvSpPr txBox="1"/>
          <p:nvPr/>
        </p:nvSpPr>
        <p:spPr>
          <a:xfrm>
            <a:off x="299450" y="292625"/>
            <a:ext cx="748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4:</a:t>
            </a:r>
            <a:r>
              <a:rPr lang="en" sz="2400">
                <a:solidFill>
                  <a:srgbClr val="434343"/>
                </a:solidFill>
                <a:latin typeface="Lato Black"/>
                <a:ea typeface="Lato Black"/>
                <a:cs typeface="Lato Black"/>
                <a:sym typeface="Lato Black"/>
              </a:rPr>
              <a:t> Business Case Analysis</a:t>
            </a:r>
            <a:endParaRPr sz="2400">
              <a:solidFill>
                <a:srgbClr val="434343"/>
              </a:solidFill>
              <a:latin typeface="Lato Light"/>
              <a:ea typeface="Lato Light"/>
              <a:cs typeface="Lato Light"/>
              <a:sym typeface="Lato Light"/>
            </a:endParaRPr>
          </a:p>
        </p:txBody>
      </p:sp>
      <p:pic>
        <p:nvPicPr>
          <p:cNvPr id="233" name="Google Shape;233;p3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34" name="Google Shape;234;p33"/>
          <p:cNvSpPr txBox="1"/>
          <p:nvPr/>
        </p:nvSpPr>
        <p:spPr>
          <a:xfrm>
            <a:off x="1371600" y="1667435"/>
            <a:ext cx="6515100" cy="3183440"/>
          </a:xfrm>
          <a:prstGeom prst="rect">
            <a:avLst/>
          </a:prstGeom>
          <a:solidFill>
            <a:srgbClr val="E8F5FC"/>
          </a:solidFill>
          <a:ln w="28575" cap="flat" cmpd="sng">
            <a:solidFill>
              <a:srgbClr val="1996DA"/>
            </a:solidFill>
            <a:prstDash val="solid"/>
            <a:round/>
            <a:headEnd type="none" w="sm" len="sm"/>
            <a:tailEnd type="none" w="sm" len="sm"/>
          </a:ln>
        </p:spPr>
        <p:txBody>
          <a:bodyPr spcFirstLastPara="1" wrap="square" lIns="91425" tIns="91425" rIns="91425" bIns="91425" anchor="t" anchorCtr="0">
            <a:noAutofit/>
          </a:bodyPr>
          <a:lstStyle/>
          <a:p>
            <a:pPr marL="91440" marR="91440" lvl="0" indent="0" algn="l" rtl="0">
              <a:spcBef>
                <a:spcPts val="0"/>
              </a:spcBef>
              <a:spcAft>
                <a:spcPts val="0"/>
              </a:spcAft>
              <a:buNone/>
            </a:pPr>
            <a:r>
              <a:rPr lang="en-US" b="1" i="1" dirty="0">
                <a:solidFill>
                  <a:srgbClr val="4D4D4D"/>
                </a:solidFill>
                <a:latin typeface="Lato"/>
                <a:ea typeface="Lato"/>
                <a:cs typeface="Lato"/>
                <a:sym typeface="Lato"/>
              </a:rPr>
              <a:t>Updating opportunity records, progressing opportunities through stages, and utilizing the opportunity Kanban in Salesforce significantly enhance a </a:t>
            </a:r>
            <a:r>
              <a:rPr lang="en-US" b="1" i="1" dirty="0" err="1">
                <a:solidFill>
                  <a:srgbClr val="4D4D4D"/>
                </a:solidFill>
                <a:latin typeface="Lato"/>
                <a:ea typeface="Lato"/>
                <a:cs typeface="Lato"/>
                <a:sym typeface="Lato"/>
              </a:rPr>
              <a:t>SimplySocial's</a:t>
            </a:r>
            <a:r>
              <a:rPr lang="en-US" b="1" i="1" dirty="0">
                <a:solidFill>
                  <a:srgbClr val="4D4D4D"/>
                </a:solidFill>
                <a:latin typeface="Lato"/>
                <a:ea typeface="Lato"/>
                <a:cs typeface="Lato"/>
                <a:sym typeface="Lato"/>
              </a:rPr>
              <a:t> sales efficiency and effectiveness for a team of account executives. By consistently updating opportunity records, the team ensures that information is current and accurate, providing a real-time view of each potential deal's status, value, and associated details. Progressing opportunities through stages allows for a structured and transparent sales process, enabling account executives to track and manage deals at every phase. </a:t>
            </a:r>
          </a:p>
          <a:p>
            <a:pPr marL="91440" marR="91440" lvl="0" indent="0" algn="l" rtl="0">
              <a:spcBef>
                <a:spcPts val="0"/>
              </a:spcBef>
              <a:spcAft>
                <a:spcPts val="0"/>
              </a:spcAft>
              <a:buNone/>
            </a:pPr>
            <a:r>
              <a:rPr lang="en-US" b="1" i="1" dirty="0">
                <a:solidFill>
                  <a:srgbClr val="4D4D4D"/>
                </a:solidFill>
                <a:latin typeface="Lato"/>
                <a:ea typeface="Lato"/>
                <a:cs typeface="Lato"/>
                <a:sym typeface="Lato"/>
              </a:rPr>
              <a:t>The use of the opportunity Kanban provides a visual representation of the entire sales pipeline, allowing the team to quickly identify opportunities at different stages, prioritize tasks, and address bottlenecks. This streamlined approach not only fosters better communication and collaboration within the team but also empowers account executives to make informed decisions, ultimately resulting in improved sales performance and efficiency.</a:t>
            </a:r>
            <a:endParaRPr b="1" i="1" dirty="0">
              <a:solidFill>
                <a:srgbClr val="4D4D4D"/>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p:nvPr/>
        </p:nvSpPr>
        <p:spPr>
          <a:xfrm>
            <a:off x="485838" y="887775"/>
            <a:ext cx="8172300" cy="578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 sz="3000" b="1">
                <a:solidFill>
                  <a:srgbClr val="000099"/>
                </a:solidFill>
                <a:latin typeface="Lato"/>
                <a:ea typeface="Lato"/>
                <a:cs typeface="Lato"/>
                <a:sym typeface="Lato"/>
              </a:rPr>
              <a:t>You have reached the end of </a:t>
            </a:r>
            <a:r>
              <a:rPr lang="en" sz="3000" b="1">
                <a:solidFill>
                  <a:srgbClr val="FF4C4C"/>
                </a:solidFill>
                <a:latin typeface="Lato"/>
                <a:ea typeface="Lato"/>
                <a:cs typeface="Lato"/>
                <a:sym typeface="Lato"/>
              </a:rPr>
              <a:t>Part A!</a:t>
            </a:r>
            <a:endParaRPr sz="3000">
              <a:solidFill>
                <a:srgbClr val="FF4C4C"/>
              </a:solidFill>
              <a:latin typeface="Lato Black"/>
              <a:ea typeface="Lato Black"/>
              <a:cs typeface="Lato Black"/>
              <a:sym typeface="Lato Black"/>
            </a:endParaRPr>
          </a:p>
        </p:txBody>
      </p:sp>
      <p:pic>
        <p:nvPicPr>
          <p:cNvPr id="240" name="Google Shape;240;p34"/>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241" name="Google Shape;241;p34"/>
          <p:cNvSpPr txBox="1"/>
          <p:nvPr/>
        </p:nvSpPr>
        <p:spPr>
          <a:xfrm>
            <a:off x="1371600" y="3529250"/>
            <a:ext cx="6515100" cy="1132200"/>
          </a:xfrm>
          <a:prstGeom prst="rect">
            <a:avLst/>
          </a:prstGeom>
          <a:solidFill>
            <a:srgbClr val="FFF7E9"/>
          </a:solidFill>
          <a:ln w="28575" cap="flat" cmpd="sng">
            <a:solidFill>
              <a:srgbClr val="FFC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Make sure your screenshots are embedded in the appropriate slides before moving on. Note that you will complete</a:t>
            </a:r>
            <a:r>
              <a:rPr lang="en" sz="1800" b="1">
                <a:solidFill>
                  <a:srgbClr val="4D4D4D"/>
                </a:solidFill>
                <a:latin typeface="Lato"/>
                <a:ea typeface="Lato"/>
                <a:cs typeface="Lato"/>
                <a:sym typeface="Lato"/>
              </a:rPr>
              <a:t> </a:t>
            </a:r>
            <a:r>
              <a:rPr lang="en" sz="1800" b="1" i="1">
                <a:solidFill>
                  <a:srgbClr val="4D4D4D"/>
                </a:solidFill>
                <a:latin typeface="Lato"/>
                <a:ea typeface="Lato"/>
                <a:cs typeface="Lato"/>
                <a:sym typeface="Lato"/>
              </a:rPr>
              <a:t>Part B of this Independent Project at the end of Week 4. </a:t>
            </a:r>
            <a:endParaRPr i="1">
              <a:solidFill>
                <a:srgbClr val="4D4D4D"/>
              </a:solidFill>
              <a:latin typeface="Lato Black"/>
              <a:ea typeface="Lato Black"/>
              <a:cs typeface="Lato Black"/>
              <a:sym typeface="Lato Black"/>
            </a:endParaRPr>
          </a:p>
          <a:p>
            <a:pPr marL="0" lvl="0" indent="0" algn="ctr" rtl="0">
              <a:lnSpc>
                <a:spcPct val="115000"/>
              </a:lnSpc>
              <a:spcBef>
                <a:spcPts val="0"/>
              </a:spcBef>
              <a:spcAft>
                <a:spcPts val="0"/>
              </a:spcAft>
              <a:buClr>
                <a:schemeClr val="dk1"/>
              </a:buClr>
              <a:buSzPts val="1100"/>
              <a:buFont typeface="Arial"/>
              <a:buNone/>
            </a:pPr>
            <a:endParaRPr sz="1800" b="1">
              <a:solidFill>
                <a:srgbClr val="4D4D4D"/>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35"/>
          <p:cNvPicPr preferRelativeResize="0"/>
          <p:nvPr/>
        </p:nvPicPr>
        <p:blipFill rotWithShape="1">
          <a:blip r:embed="rId3">
            <a:alphaModFix/>
          </a:blip>
          <a:srcRect l="14507"/>
          <a:stretch/>
        </p:blipFill>
        <p:spPr>
          <a:xfrm rot="5400000">
            <a:off x="950850" y="880725"/>
            <a:ext cx="2469018" cy="707550"/>
          </a:xfrm>
          <a:prstGeom prst="rect">
            <a:avLst/>
          </a:prstGeom>
          <a:noFill/>
          <a:ln>
            <a:noFill/>
          </a:ln>
        </p:spPr>
      </p:pic>
      <p:sp>
        <p:nvSpPr>
          <p:cNvPr id="247" name="Google Shape;247;p35"/>
          <p:cNvSpPr txBox="1"/>
          <p:nvPr/>
        </p:nvSpPr>
        <p:spPr>
          <a:xfrm>
            <a:off x="282075" y="0"/>
            <a:ext cx="1614900" cy="1768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434343"/>
                </a:solidFill>
                <a:latin typeface="Lato"/>
                <a:ea typeface="Lato"/>
                <a:cs typeface="Lato"/>
                <a:sym typeface="Lato"/>
              </a:rPr>
              <a:t>Part B</a:t>
            </a:r>
            <a:endParaRPr sz="2400">
              <a:solidFill>
                <a:srgbClr val="454545"/>
              </a:solidFill>
              <a:latin typeface="Lato"/>
              <a:ea typeface="Lato"/>
              <a:cs typeface="Lato"/>
              <a:sym typeface="Lato"/>
            </a:endParaRPr>
          </a:p>
          <a:p>
            <a:pPr marL="0" lvl="0" indent="0" algn="r" rtl="0">
              <a:spcBef>
                <a:spcPts val="0"/>
              </a:spcBef>
              <a:spcAft>
                <a:spcPts val="0"/>
              </a:spcAft>
              <a:buNone/>
            </a:pPr>
            <a:r>
              <a:rPr lang="en" sz="2400">
                <a:solidFill>
                  <a:srgbClr val="454545"/>
                </a:solidFill>
                <a:latin typeface="Lato"/>
                <a:ea typeface="Lato"/>
                <a:cs typeface="Lato"/>
                <a:sym typeface="Lato"/>
              </a:rPr>
              <a:t>Overview</a:t>
            </a:r>
            <a:endParaRPr sz="2400">
              <a:solidFill>
                <a:srgbClr val="454545"/>
              </a:solidFill>
              <a:latin typeface="Lato"/>
              <a:ea typeface="Lato"/>
              <a:cs typeface="Lato"/>
              <a:sym typeface="Lato"/>
            </a:endParaRPr>
          </a:p>
        </p:txBody>
      </p:sp>
      <p:sp>
        <p:nvSpPr>
          <p:cNvPr id="248" name="Google Shape;248;p35"/>
          <p:cNvSpPr/>
          <p:nvPr/>
        </p:nvSpPr>
        <p:spPr>
          <a:xfrm>
            <a:off x="2794824" y="42944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1</a:t>
            </a:r>
            <a:endParaRPr b="1">
              <a:solidFill>
                <a:srgbClr val="4D4D4D"/>
              </a:solidFill>
              <a:latin typeface="Lato"/>
              <a:ea typeface="Lato"/>
              <a:cs typeface="Lato"/>
              <a:sym typeface="Lato"/>
            </a:endParaRPr>
          </a:p>
        </p:txBody>
      </p:sp>
      <p:sp>
        <p:nvSpPr>
          <p:cNvPr id="249" name="Google Shape;249;p35"/>
          <p:cNvSpPr/>
          <p:nvPr/>
        </p:nvSpPr>
        <p:spPr>
          <a:xfrm>
            <a:off x="2794824" y="100704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2</a:t>
            </a:r>
            <a:endParaRPr b="1">
              <a:solidFill>
                <a:srgbClr val="4D4D4D"/>
              </a:solidFill>
              <a:latin typeface="Lato"/>
              <a:ea typeface="Lato"/>
              <a:cs typeface="Lato"/>
              <a:sym typeface="Lato"/>
            </a:endParaRPr>
          </a:p>
        </p:txBody>
      </p:sp>
      <p:sp>
        <p:nvSpPr>
          <p:cNvPr id="250" name="Google Shape;250;p35"/>
          <p:cNvSpPr txBox="1"/>
          <p:nvPr/>
        </p:nvSpPr>
        <p:spPr>
          <a:xfrm>
            <a:off x="3253525" y="39177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1: </a:t>
            </a:r>
            <a:r>
              <a:rPr lang="en" sz="1800">
                <a:solidFill>
                  <a:srgbClr val="4D4D4D"/>
                </a:solidFill>
                <a:latin typeface="Lato"/>
                <a:ea typeface="Lato"/>
                <a:cs typeface="Lato"/>
                <a:sym typeface="Lato"/>
              </a:rPr>
              <a:t>Create Products</a:t>
            </a:r>
            <a:endParaRPr>
              <a:solidFill>
                <a:srgbClr val="4D4D4D"/>
              </a:solidFill>
              <a:latin typeface="Lato"/>
              <a:ea typeface="Lato"/>
              <a:cs typeface="Lato"/>
              <a:sym typeface="Lato"/>
            </a:endParaRPr>
          </a:p>
        </p:txBody>
      </p:sp>
      <p:sp>
        <p:nvSpPr>
          <p:cNvPr id="251" name="Google Shape;251;p35"/>
          <p:cNvSpPr txBox="1"/>
          <p:nvPr/>
        </p:nvSpPr>
        <p:spPr>
          <a:xfrm>
            <a:off x="3253525" y="976913"/>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2: </a:t>
            </a:r>
            <a:r>
              <a:rPr lang="en" sz="1800">
                <a:solidFill>
                  <a:srgbClr val="4D4D4D"/>
                </a:solidFill>
                <a:latin typeface="Lato"/>
                <a:ea typeface="Lato"/>
                <a:cs typeface="Lato"/>
                <a:sym typeface="Lato"/>
              </a:rPr>
              <a:t>Create Standard Price Books </a:t>
            </a:r>
            <a:r>
              <a:rPr lang="en" sz="1800" b="1">
                <a:solidFill>
                  <a:srgbClr val="4D4D4D"/>
                </a:solidFill>
                <a:latin typeface="Lato"/>
                <a:ea typeface="Lato"/>
                <a:cs typeface="Lato"/>
                <a:sym typeface="Lato"/>
              </a:rPr>
              <a:t> </a:t>
            </a:r>
            <a:endParaRPr>
              <a:solidFill>
                <a:srgbClr val="4D4D4D"/>
              </a:solidFill>
              <a:latin typeface="Lato Black"/>
              <a:ea typeface="Lato Black"/>
              <a:cs typeface="Lato Black"/>
              <a:sym typeface="Lato Black"/>
            </a:endParaRPr>
          </a:p>
        </p:txBody>
      </p:sp>
      <p:sp>
        <p:nvSpPr>
          <p:cNvPr id="252" name="Google Shape;252;p35"/>
          <p:cNvSpPr/>
          <p:nvPr/>
        </p:nvSpPr>
        <p:spPr>
          <a:xfrm>
            <a:off x="2794824" y="158464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3</a:t>
            </a:r>
            <a:endParaRPr b="1">
              <a:solidFill>
                <a:srgbClr val="4D4D4D"/>
              </a:solidFill>
              <a:latin typeface="Lato"/>
              <a:ea typeface="Lato"/>
              <a:cs typeface="Lato"/>
              <a:sym typeface="Lato"/>
            </a:endParaRPr>
          </a:p>
        </p:txBody>
      </p:sp>
      <p:sp>
        <p:nvSpPr>
          <p:cNvPr id="253" name="Google Shape;253;p35"/>
          <p:cNvSpPr/>
          <p:nvPr/>
        </p:nvSpPr>
        <p:spPr>
          <a:xfrm>
            <a:off x="2794824" y="2162240"/>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4</a:t>
            </a:r>
            <a:endParaRPr b="1">
              <a:solidFill>
                <a:srgbClr val="4D4D4D"/>
              </a:solidFill>
              <a:latin typeface="Lato"/>
              <a:ea typeface="Lato"/>
              <a:cs typeface="Lato"/>
              <a:sym typeface="Lato"/>
            </a:endParaRPr>
          </a:p>
        </p:txBody>
      </p:sp>
      <p:sp>
        <p:nvSpPr>
          <p:cNvPr id="254" name="Google Shape;254;p35"/>
          <p:cNvSpPr txBox="1"/>
          <p:nvPr/>
        </p:nvSpPr>
        <p:spPr>
          <a:xfrm>
            <a:off x="3253525" y="156205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3: </a:t>
            </a:r>
            <a:r>
              <a:rPr lang="en" sz="1800">
                <a:solidFill>
                  <a:srgbClr val="4D4D4D"/>
                </a:solidFill>
                <a:latin typeface="Lato"/>
                <a:ea typeface="Lato"/>
                <a:cs typeface="Lato"/>
                <a:sym typeface="Lato"/>
              </a:rPr>
              <a:t>Create Custom Price Books</a:t>
            </a:r>
            <a:endParaRPr>
              <a:solidFill>
                <a:srgbClr val="4D4D4D"/>
              </a:solidFill>
              <a:latin typeface="Lato"/>
              <a:ea typeface="Lato"/>
              <a:cs typeface="Lato"/>
              <a:sym typeface="Lato"/>
            </a:endParaRPr>
          </a:p>
        </p:txBody>
      </p:sp>
      <p:sp>
        <p:nvSpPr>
          <p:cNvPr id="255" name="Google Shape;255;p35"/>
          <p:cNvSpPr txBox="1"/>
          <p:nvPr/>
        </p:nvSpPr>
        <p:spPr>
          <a:xfrm>
            <a:off x="3253525" y="215095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4: </a:t>
            </a:r>
            <a:r>
              <a:rPr lang="en" sz="1800">
                <a:solidFill>
                  <a:srgbClr val="4D4D4D"/>
                </a:solidFill>
                <a:latin typeface="Lato"/>
                <a:ea typeface="Lato"/>
                <a:cs typeface="Lato"/>
                <a:sym typeface="Lato"/>
              </a:rPr>
              <a:t>Associate Price Books With Opportunities</a:t>
            </a:r>
            <a:endParaRPr>
              <a:solidFill>
                <a:srgbClr val="4D4D4D"/>
              </a:solidFill>
              <a:latin typeface="Lato"/>
              <a:ea typeface="Lato"/>
              <a:cs typeface="Lato"/>
              <a:sym typeface="Lato"/>
            </a:endParaRPr>
          </a:p>
        </p:txBody>
      </p:sp>
      <p:sp>
        <p:nvSpPr>
          <p:cNvPr id="256" name="Google Shape;256;p35"/>
          <p:cNvSpPr/>
          <p:nvPr/>
        </p:nvSpPr>
        <p:spPr>
          <a:xfrm>
            <a:off x="2794824" y="2739815"/>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5</a:t>
            </a:r>
            <a:endParaRPr b="1">
              <a:solidFill>
                <a:srgbClr val="4D4D4D"/>
              </a:solidFill>
              <a:latin typeface="Lato"/>
              <a:ea typeface="Lato"/>
              <a:cs typeface="Lato"/>
              <a:sym typeface="Lato"/>
            </a:endParaRPr>
          </a:p>
        </p:txBody>
      </p:sp>
      <p:sp>
        <p:nvSpPr>
          <p:cNvPr id="257" name="Google Shape;257;p35"/>
          <p:cNvSpPr/>
          <p:nvPr/>
        </p:nvSpPr>
        <p:spPr>
          <a:xfrm>
            <a:off x="2794824" y="3317415"/>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6</a:t>
            </a:r>
            <a:endParaRPr b="1">
              <a:solidFill>
                <a:srgbClr val="4D4D4D"/>
              </a:solidFill>
              <a:latin typeface="Lato"/>
              <a:ea typeface="Lato"/>
              <a:cs typeface="Lato"/>
              <a:sym typeface="Lato"/>
            </a:endParaRPr>
          </a:p>
        </p:txBody>
      </p:sp>
      <p:sp>
        <p:nvSpPr>
          <p:cNvPr id="258" name="Google Shape;258;p35"/>
          <p:cNvSpPr txBox="1"/>
          <p:nvPr/>
        </p:nvSpPr>
        <p:spPr>
          <a:xfrm>
            <a:off x="3253525" y="2702150"/>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5: </a:t>
            </a:r>
            <a:r>
              <a:rPr lang="en" sz="1800">
                <a:solidFill>
                  <a:srgbClr val="4D4D4D"/>
                </a:solidFill>
                <a:latin typeface="Lato"/>
                <a:ea typeface="Lato"/>
                <a:cs typeface="Lato"/>
                <a:sym typeface="Lato"/>
              </a:rPr>
              <a:t>Create Quotes</a:t>
            </a:r>
            <a:endParaRPr>
              <a:solidFill>
                <a:srgbClr val="4D4D4D"/>
              </a:solidFill>
              <a:latin typeface="Lato"/>
              <a:ea typeface="Lato"/>
              <a:cs typeface="Lato"/>
              <a:sym typeface="Lato"/>
            </a:endParaRPr>
          </a:p>
        </p:txBody>
      </p:sp>
      <p:sp>
        <p:nvSpPr>
          <p:cNvPr id="259" name="Google Shape;259;p35"/>
          <p:cNvSpPr txBox="1"/>
          <p:nvPr/>
        </p:nvSpPr>
        <p:spPr>
          <a:xfrm>
            <a:off x="3253525" y="3287288"/>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6: </a:t>
            </a:r>
            <a:r>
              <a:rPr lang="en" sz="1800">
                <a:solidFill>
                  <a:srgbClr val="4D4D4D"/>
                </a:solidFill>
                <a:latin typeface="Lato"/>
                <a:ea typeface="Lato"/>
                <a:cs typeface="Lato"/>
                <a:sym typeface="Lato"/>
              </a:rPr>
              <a:t>Send Quotes </a:t>
            </a:r>
            <a:endParaRPr>
              <a:solidFill>
                <a:srgbClr val="4D4D4D"/>
              </a:solidFill>
              <a:latin typeface="Lato"/>
              <a:ea typeface="Lato"/>
              <a:cs typeface="Lato"/>
              <a:sym typeface="Lato"/>
            </a:endParaRPr>
          </a:p>
        </p:txBody>
      </p:sp>
      <p:sp>
        <p:nvSpPr>
          <p:cNvPr id="260" name="Google Shape;260;p35"/>
          <p:cNvSpPr/>
          <p:nvPr/>
        </p:nvSpPr>
        <p:spPr>
          <a:xfrm>
            <a:off x="2794824" y="3895015"/>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7</a:t>
            </a:r>
            <a:endParaRPr b="1">
              <a:solidFill>
                <a:srgbClr val="4D4D4D"/>
              </a:solidFill>
              <a:latin typeface="Lato"/>
              <a:ea typeface="Lato"/>
              <a:cs typeface="Lato"/>
              <a:sym typeface="Lato"/>
            </a:endParaRPr>
          </a:p>
        </p:txBody>
      </p:sp>
      <p:sp>
        <p:nvSpPr>
          <p:cNvPr id="261" name="Google Shape;261;p35"/>
          <p:cNvSpPr/>
          <p:nvPr/>
        </p:nvSpPr>
        <p:spPr>
          <a:xfrm>
            <a:off x="2794824" y="4472615"/>
            <a:ext cx="458700" cy="458700"/>
          </a:xfrm>
          <a:prstGeom prst="ellipse">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D4D4D"/>
                </a:solidFill>
                <a:latin typeface="Lato"/>
                <a:ea typeface="Lato"/>
                <a:cs typeface="Lato"/>
                <a:sym typeface="Lato"/>
              </a:rPr>
              <a:t>8</a:t>
            </a:r>
            <a:endParaRPr b="1">
              <a:solidFill>
                <a:srgbClr val="4D4D4D"/>
              </a:solidFill>
              <a:latin typeface="Lato"/>
              <a:ea typeface="Lato"/>
              <a:cs typeface="Lato"/>
              <a:sym typeface="Lato"/>
            </a:endParaRPr>
          </a:p>
        </p:txBody>
      </p:sp>
      <p:sp>
        <p:nvSpPr>
          <p:cNvPr id="262" name="Google Shape;262;p35"/>
          <p:cNvSpPr txBox="1"/>
          <p:nvPr/>
        </p:nvSpPr>
        <p:spPr>
          <a:xfrm>
            <a:off x="3253525" y="38724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D4D4D"/>
                </a:solidFill>
                <a:latin typeface="Lato"/>
                <a:ea typeface="Lato"/>
                <a:cs typeface="Lato"/>
                <a:sym typeface="Lato"/>
              </a:rPr>
              <a:t>Task 7: </a:t>
            </a:r>
            <a:r>
              <a:rPr lang="en" sz="1800">
                <a:solidFill>
                  <a:srgbClr val="4D4D4D"/>
                </a:solidFill>
                <a:latin typeface="Lato"/>
                <a:ea typeface="Lato"/>
                <a:cs typeface="Lato"/>
                <a:sym typeface="Lato"/>
              </a:rPr>
              <a:t>Close the Deal</a:t>
            </a:r>
            <a:endParaRPr>
              <a:solidFill>
                <a:srgbClr val="4D4D4D"/>
              </a:solidFill>
              <a:latin typeface="Lato"/>
              <a:ea typeface="Lato"/>
              <a:cs typeface="Lato"/>
              <a:sym typeface="Lato"/>
            </a:endParaRPr>
          </a:p>
        </p:txBody>
      </p:sp>
      <p:sp>
        <p:nvSpPr>
          <p:cNvPr id="263" name="Google Shape;263;p35"/>
          <p:cNvSpPr txBox="1"/>
          <p:nvPr/>
        </p:nvSpPr>
        <p:spPr>
          <a:xfrm>
            <a:off x="3253525" y="4461325"/>
            <a:ext cx="5417100" cy="51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100"/>
              <a:buFont typeface="Arial"/>
              <a:buNone/>
            </a:pPr>
            <a:r>
              <a:rPr lang="en" sz="1800" b="1">
                <a:solidFill>
                  <a:srgbClr val="4D4D4D"/>
                </a:solidFill>
                <a:latin typeface="Lato"/>
                <a:ea typeface="Lato"/>
                <a:cs typeface="Lato"/>
                <a:sym typeface="Lato"/>
              </a:rPr>
              <a:t>Task 8: </a:t>
            </a:r>
            <a:r>
              <a:rPr lang="en" sz="1800">
                <a:solidFill>
                  <a:srgbClr val="4D4D4D"/>
                </a:solidFill>
                <a:latin typeface="Lato"/>
                <a:ea typeface="Lato"/>
                <a:cs typeface="Lato"/>
                <a:sym typeface="Lato"/>
              </a:rPr>
              <a:t>Create Contracts</a:t>
            </a:r>
            <a:endParaRPr>
              <a:solidFill>
                <a:srgbClr val="4D4D4D"/>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6"/>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69" name="Google Shape;269;p3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70" name="Google Shape;270;p36"/>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sp>
        <p:nvSpPr>
          <p:cNvPr id="271" name="Google Shape;271;p36"/>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60020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for each of the new products you create. Make sure that you screenshot the product record page showing the name of the product as well as all the product details according to the specifications in the instructions.</a:t>
            </a:r>
            <a:endParaRPr sz="1600" b="1" i="1">
              <a:solidFill>
                <a:srgbClr val="4D4D4D"/>
              </a:solidFill>
              <a:latin typeface="Lato"/>
              <a:ea typeface="Lato"/>
              <a:cs typeface="Lato"/>
              <a:sym typeface="Lato"/>
            </a:endParaRPr>
          </a:p>
        </p:txBody>
      </p:sp>
      <p:sp>
        <p:nvSpPr>
          <p:cNvPr id="272" name="Google Shape;272;p36"/>
          <p:cNvSpPr txBox="1"/>
          <p:nvPr/>
        </p:nvSpPr>
        <p:spPr>
          <a:xfrm>
            <a:off x="1466850" y="3009475"/>
            <a:ext cx="8120400" cy="131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Product record page for the </a:t>
            </a:r>
            <a:r>
              <a:rPr lang="en" b="1">
                <a:solidFill>
                  <a:srgbClr val="4D4D4D"/>
                </a:solidFill>
                <a:latin typeface="Lato"/>
                <a:ea typeface="Lato"/>
                <a:cs typeface="Lato"/>
                <a:sym typeface="Lato"/>
              </a:rPr>
              <a:t>single license subscription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Product record page for the </a:t>
            </a:r>
            <a:r>
              <a:rPr lang="en" b="1">
                <a:solidFill>
                  <a:srgbClr val="4D4D4D"/>
                </a:solidFill>
                <a:latin typeface="Lato"/>
                <a:ea typeface="Lato"/>
                <a:cs typeface="Lato"/>
                <a:sym typeface="Lato"/>
              </a:rPr>
              <a:t>subscription package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Product record page for the </a:t>
            </a:r>
            <a:r>
              <a:rPr lang="en" b="1">
                <a:solidFill>
                  <a:srgbClr val="4D4D4D"/>
                </a:solidFill>
                <a:latin typeface="Lato"/>
                <a:ea typeface="Lato"/>
                <a:cs typeface="Lato"/>
                <a:sym typeface="Lato"/>
              </a:rPr>
              <a:t>subscription package plus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4:</a:t>
            </a:r>
            <a:r>
              <a:rPr lang="en">
                <a:solidFill>
                  <a:srgbClr val="4D4D4D"/>
                </a:solidFill>
                <a:latin typeface="Lato"/>
                <a:ea typeface="Lato"/>
                <a:cs typeface="Lato"/>
                <a:sym typeface="Lato"/>
              </a:rPr>
              <a:t> Product record page for the </a:t>
            </a:r>
            <a:r>
              <a:rPr lang="en" b="1">
                <a:solidFill>
                  <a:srgbClr val="4D4D4D"/>
                </a:solidFill>
                <a:latin typeface="Lato"/>
                <a:ea typeface="Lato"/>
                <a:cs typeface="Lato"/>
                <a:sym typeface="Lato"/>
              </a:rPr>
              <a:t>extra user license </a:t>
            </a:r>
            <a:r>
              <a:rPr lang="en">
                <a:solidFill>
                  <a:srgbClr val="4D4D4D"/>
                </a:solidFill>
                <a:latin typeface="Lato"/>
                <a:ea typeface="Lato"/>
                <a:cs typeface="Lato"/>
                <a:sym typeface="Lato"/>
              </a:rPr>
              <a:t>product</a:t>
            </a:r>
            <a:endParaRPr>
              <a:solidFill>
                <a:srgbClr val="4D4D4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7"/>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78" name="Google Shape;278;p3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79" name="Google Shape;279;p37"/>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34343"/>
                </a:solidFill>
                <a:latin typeface="Lato"/>
                <a:ea typeface="Lato"/>
                <a:cs typeface="Lato"/>
                <a:sym typeface="Lato"/>
              </a:rPr>
              <a:t>Insert Part B, Task 1, </a:t>
            </a:r>
            <a:r>
              <a:rPr lang="en" sz="1800" b="1" i="1" u="sng">
                <a:solidFill>
                  <a:srgbClr val="434343"/>
                </a:solidFill>
                <a:latin typeface="Lato"/>
                <a:ea typeface="Lato"/>
                <a:cs typeface="Lato"/>
                <a:sym typeface="Lato"/>
              </a:rPr>
              <a:t>Step 1</a:t>
            </a:r>
            <a:r>
              <a:rPr lang="en" sz="1800" b="1" i="1">
                <a:solidFill>
                  <a:srgbClr val="434343"/>
                </a:solidFill>
                <a:latin typeface="Lato"/>
                <a:ea typeface="Lato"/>
                <a:cs typeface="Lato"/>
                <a:sym typeface="Lato"/>
              </a:rPr>
              <a:t> screenshot here.</a:t>
            </a:r>
            <a:endParaRPr sz="1800" b="1" i="1">
              <a:solidFill>
                <a:srgbClr val="434343"/>
              </a:solidFill>
              <a:latin typeface="Lato"/>
              <a:ea typeface="Lato"/>
              <a:cs typeface="Lato"/>
              <a:sym typeface="Lato"/>
            </a:endParaRPr>
          </a:p>
        </p:txBody>
      </p:sp>
      <p:sp>
        <p:nvSpPr>
          <p:cNvPr id="280" name="Google Shape;280;p37"/>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281" name="Google Shape;281;p37"/>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0F2F4177-B7FA-837D-9764-ECA982FBD4A3}"/>
              </a:ext>
            </a:extLst>
          </p:cNvPr>
          <p:cNvPicPr>
            <a:picLocks noChangeAspect="1"/>
          </p:cNvPicPr>
          <p:nvPr/>
        </p:nvPicPr>
        <p:blipFill>
          <a:blip r:embed="rId5"/>
          <a:stretch>
            <a:fillRect/>
          </a:stretch>
        </p:blipFill>
        <p:spPr>
          <a:xfrm>
            <a:off x="1371600" y="2070847"/>
            <a:ext cx="6515100" cy="2588578"/>
          </a:xfrm>
          <a:prstGeom prst="rect">
            <a:avLst/>
          </a:prstGeom>
        </p:spPr>
      </p:pic>
      <p:sp>
        <p:nvSpPr>
          <p:cNvPr id="4" name="TextBox 3">
            <a:extLst>
              <a:ext uri="{FF2B5EF4-FFF2-40B4-BE49-F238E27FC236}">
                <a16:creationId xmlns:a16="http://schemas.microsoft.com/office/drawing/2014/main" id="{829A318C-42F0-8315-24B0-DA5D8952666E}"/>
              </a:ext>
            </a:extLst>
          </p:cNvPr>
          <p:cNvSpPr txBox="1"/>
          <p:nvPr/>
        </p:nvSpPr>
        <p:spPr>
          <a:xfrm>
            <a:off x="3398744" y="1810646"/>
            <a:ext cx="2460812" cy="307777"/>
          </a:xfrm>
          <a:prstGeom prst="rect">
            <a:avLst/>
          </a:prstGeom>
          <a:noFill/>
        </p:spPr>
        <p:txBody>
          <a:bodyPr wrap="square" rtlCol="0">
            <a:spAutoFit/>
          </a:bodyPr>
          <a:lstStyle/>
          <a:p>
            <a:r>
              <a:rPr lang="en-US" dirty="0"/>
              <a:t>Single License Subscription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8"/>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87" name="Google Shape;287;p38"/>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88" name="Google Shape;288;p38"/>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Part B, Task 1,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289" name="Google Shape;289;p38"/>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290" name="Google Shape;290;p38"/>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AA5EF77C-8DDF-F9E8-C832-C43E9E61CA49}"/>
              </a:ext>
            </a:extLst>
          </p:cNvPr>
          <p:cNvPicPr>
            <a:picLocks noChangeAspect="1"/>
          </p:cNvPicPr>
          <p:nvPr/>
        </p:nvPicPr>
        <p:blipFill>
          <a:blip r:embed="rId5"/>
          <a:stretch>
            <a:fillRect/>
          </a:stretch>
        </p:blipFill>
        <p:spPr>
          <a:xfrm>
            <a:off x="1371600" y="2074302"/>
            <a:ext cx="6515100" cy="2585124"/>
          </a:xfrm>
          <a:prstGeom prst="rect">
            <a:avLst/>
          </a:prstGeom>
        </p:spPr>
      </p:pic>
      <p:sp>
        <p:nvSpPr>
          <p:cNvPr id="4" name="TextBox 3">
            <a:extLst>
              <a:ext uri="{FF2B5EF4-FFF2-40B4-BE49-F238E27FC236}">
                <a16:creationId xmlns:a16="http://schemas.microsoft.com/office/drawing/2014/main" id="{F2C159A7-5F0D-19E7-4EE3-4B2D6E1255C1}"/>
              </a:ext>
            </a:extLst>
          </p:cNvPr>
          <p:cNvSpPr txBox="1"/>
          <p:nvPr/>
        </p:nvSpPr>
        <p:spPr>
          <a:xfrm>
            <a:off x="3355041" y="1766525"/>
            <a:ext cx="2689412" cy="307777"/>
          </a:xfrm>
          <a:prstGeom prst="rect">
            <a:avLst/>
          </a:prstGeom>
          <a:noFill/>
        </p:spPr>
        <p:txBody>
          <a:bodyPr wrap="square" rtlCol="0">
            <a:spAutoFit/>
          </a:bodyPr>
          <a:lstStyle/>
          <a:p>
            <a:r>
              <a:rPr lang="en-US" dirty="0"/>
              <a:t>Mid-Sized License Subscription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39"/>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296" name="Google Shape;296;p3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297" name="Google Shape;297;p39"/>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dirty="0">
                <a:solidFill>
                  <a:srgbClr val="434343"/>
                </a:solidFill>
                <a:latin typeface="Lato"/>
                <a:ea typeface="Lato"/>
                <a:cs typeface="Lato"/>
                <a:sym typeface="Lato"/>
              </a:rPr>
              <a:t>Insert Part B, Task 1, </a:t>
            </a:r>
            <a:r>
              <a:rPr lang="en" sz="1800" b="1" i="1" u="sng" dirty="0">
                <a:solidFill>
                  <a:srgbClr val="434343"/>
                </a:solidFill>
                <a:latin typeface="Lato"/>
                <a:ea typeface="Lato"/>
                <a:cs typeface="Lato"/>
                <a:sym typeface="Lato"/>
              </a:rPr>
              <a:t>Step 3</a:t>
            </a:r>
            <a:r>
              <a:rPr lang="en" sz="1800" b="1" i="1" dirty="0">
                <a:solidFill>
                  <a:srgbClr val="434343"/>
                </a:solidFill>
                <a:latin typeface="Lato"/>
                <a:ea typeface="Lato"/>
                <a:cs typeface="Lato"/>
                <a:sym typeface="Lato"/>
              </a:rPr>
              <a:t> screenshot here.</a:t>
            </a:r>
            <a:endParaRPr sz="1800" b="1" i="1" dirty="0">
              <a:solidFill>
                <a:srgbClr val="434343"/>
              </a:solidFill>
              <a:latin typeface="Lato"/>
              <a:ea typeface="Lato"/>
              <a:cs typeface="Lato"/>
              <a:sym typeface="Lato"/>
            </a:endParaRPr>
          </a:p>
        </p:txBody>
      </p:sp>
      <p:sp>
        <p:nvSpPr>
          <p:cNvPr id="298" name="Google Shape;298;p39"/>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299" name="Google Shape;299;p39"/>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73C6F469-59D1-2635-186A-71EB3535677A}"/>
              </a:ext>
            </a:extLst>
          </p:cNvPr>
          <p:cNvPicPr>
            <a:picLocks noChangeAspect="1"/>
          </p:cNvPicPr>
          <p:nvPr/>
        </p:nvPicPr>
        <p:blipFill>
          <a:blip r:embed="rId5"/>
          <a:stretch>
            <a:fillRect/>
          </a:stretch>
        </p:blipFill>
        <p:spPr>
          <a:xfrm>
            <a:off x="1371599" y="2050676"/>
            <a:ext cx="6515101" cy="2608749"/>
          </a:xfrm>
          <a:prstGeom prst="rect">
            <a:avLst/>
          </a:prstGeom>
        </p:spPr>
      </p:pic>
      <p:sp>
        <p:nvSpPr>
          <p:cNvPr id="4" name="TextBox 3">
            <a:extLst>
              <a:ext uri="{FF2B5EF4-FFF2-40B4-BE49-F238E27FC236}">
                <a16:creationId xmlns:a16="http://schemas.microsoft.com/office/drawing/2014/main" id="{6C33445A-4E70-DBBB-2320-BB04DEC61597}"/>
              </a:ext>
            </a:extLst>
          </p:cNvPr>
          <p:cNvSpPr txBox="1"/>
          <p:nvPr/>
        </p:nvSpPr>
        <p:spPr>
          <a:xfrm>
            <a:off x="3523128" y="1762711"/>
            <a:ext cx="2359959" cy="307777"/>
          </a:xfrm>
          <a:prstGeom prst="rect">
            <a:avLst/>
          </a:prstGeom>
          <a:noFill/>
        </p:spPr>
        <p:txBody>
          <a:bodyPr wrap="square" rtlCol="0">
            <a:spAutoFit/>
          </a:bodyPr>
          <a:lstStyle/>
          <a:p>
            <a:r>
              <a:rPr lang="en-US" dirty="0"/>
              <a:t>Subscription Plus License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0"/>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05" name="Google Shape;305;p4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06" name="Google Shape;306;p40"/>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0" lvl="0" indent="0" algn="ctr" rtl="0">
              <a:spcBef>
                <a:spcPts val="0"/>
              </a:spcBef>
              <a:spcAft>
                <a:spcPts val="0"/>
              </a:spcAft>
              <a:buNone/>
            </a:pPr>
            <a:r>
              <a:rPr lang="en" sz="1800" b="1" i="1">
                <a:solidFill>
                  <a:srgbClr val="4D4D4D"/>
                </a:solidFill>
                <a:latin typeface="Lato"/>
                <a:ea typeface="Lato"/>
                <a:cs typeface="Lato"/>
                <a:sym typeface="Lato"/>
              </a:rPr>
              <a:t>Insert Part B, Task 1, </a:t>
            </a:r>
            <a:r>
              <a:rPr lang="en" sz="1800" b="1" i="1" u="sng">
                <a:solidFill>
                  <a:srgbClr val="4D4D4D"/>
                </a:solidFill>
                <a:latin typeface="Lato"/>
                <a:ea typeface="Lato"/>
                <a:cs typeface="Lato"/>
                <a:sym typeface="Lato"/>
              </a:rPr>
              <a:t>Step 4</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307" name="Google Shape;307;p40"/>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08" name="Google Shape;308;p4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1:</a:t>
            </a:r>
            <a:r>
              <a:rPr lang="en" sz="2400">
                <a:solidFill>
                  <a:srgbClr val="434343"/>
                </a:solidFill>
                <a:latin typeface="Lato Black"/>
                <a:ea typeface="Lato Black"/>
                <a:cs typeface="Lato Black"/>
                <a:sym typeface="Lato Black"/>
              </a:rPr>
              <a:t> Create Products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D4754788-D14B-57E2-598A-B2C77FA4D17D}"/>
              </a:ext>
            </a:extLst>
          </p:cNvPr>
          <p:cNvPicPr>
            <a:picLocks noChangeAspect="1"/>
          </p:cNvPicPr>
          <p:nvPr/>
        </p:nvPicPr>
        <p:blipFill>
          <a:blip r:embed="rId5"/>
          <a:stretch>
            <a:fillRect/>
          </a:stretch>
        </p:blipFill>
        <p:spPr>
          <a:xfrm>
            <a:off x="1371600" y="2071967"/>
            <a:ext cx="6515100" cy="2587458"/>
          </a:xfrm>
          <a:prstGeom prst="rect">
            <a:avLst/>
          </a:prstGeom>
        </p:spPr>
      </p:pic>
      <p:sp>
        <p:nvSpPr>
          <p:cNvPr id="4" name="TextBox 3">
            <a:extLst>
              <a:ext uri="{FF2B5EF4-FFF2-40B4-BE49-F238E27FC236}">
                <a16:creationId xmlns:a16="http://schemas.microsoft.com/office/drawing/2014/main" id="{F8EBDA4C-D238-5BE6-801F-D30CC1745898}"/>
              </a:ext>
            </a:extLst>
          </p:cNvPr>
          <p:cNvSpPr txBox="1"/>
          <p:nvPr/>
        </p:nvSpPr>
        <p:spPr>
          <a:xfrm>
            <a:off x="3650876" y="1792025"/>
            <a:ext cx="2265830" cy="307777"/>
          </a:xfrm>
          <a:prstGeom prst="rect">
            <a:avLst/>
          </a:prstGeom>
          <a:noFill/>
        </p:spPr>
        <p:txBody>
          <a:bodyPr wrap="square" rtlCol="0">
            <a:spAutoFit/>
          </a:bodyPr>
          <a:lstStyle/>
          <a:p>
            <a:r>
              <a:rPr lang="en-US" dirty="0"/>
              <a:t>Extra User License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1"/>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14" name="Google Shape;314;p4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15" name="Google Shape;315;p41"/>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sp>
        <p:nvSpPr>
          <p:cNvPr id="316" name="Google Shape;316;p41"/>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60020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showing the standard price book entry, or list price, you’ve added for each of the products you created. Make sure your screenshot shows the name of the product as well as the standard price book and list price entry.</a:t>
            </a:r>
            <a:endParaRPr sz="1600" b="1" i="1">
              <a:solidFill>
                <a:srgbClr val="4D4D4D"/>
              </a:solidFill>
              <a:latin typeface="Lato"/>
              <a:ea typeface="Lato"/>
              <a:cs typeface="Lato"/>
              <a:sym typeface="Lato"/>
            </a:endParaRPr>
          </a:p>
        </p:txBody>
      </p:sp>
      <p:sp>
        <p:nvSpPr>
          <p:cNvPr id="317" name="Google Shape;317;p41"/>
          <p:cNvSpPr txBox="1"/>
          <p:nvPr/>
        </p:nvSpPr>
        <p:spPr>
          <a:xfrm>
            <a:off x="1471600" y="3019325"/>
            <a:ext cx="6515100" cy="16401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Standard price book for the </a:t>
            </a:r>
            <a:r>
              <a:rPr lang="en" b="1">
                <a:solidFill>
                  <a:srgbClr val="4D4D4D"/>
                </a:solidFill>
                <a:latin typeface="Lato"/>
                <a:ea typeface="Lato"/>
                <a:cs typeface="Lato"/>
                <a:sym typeface="Lato"/>
              </a:rPr>
              <a:t>single license subscription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 </a:t>
            </a:r>
            <a:r>
              <a:rPr lang="en">
                <a:solidFill>
                  <a:srgbClr val="4D4D4D"/>
                </a:solidFill>
                <a:latin typeface="Lato"/>
                <a:ea typeface="Lato"/>
                <a:cs typeface="Lato"/>
                <a:sym typeface="Lato"/>
              </a:rPr>
              <a:t>Standard price book for the </a:t>
            </a:r>
            <a:r>
              <a:rPr lang="en" b="1">
                <a:solidFill>
                  <a:srgbClr val="4D4D4D"/>
                </a:solidFill>
                <a:latin typeface="Lato"/>
                <a:ea typeface="Lato"/>
                <a:cs typeface="Lato"/>
                <a:sym typeface="Lato"/>
              </a:rPr>
              <a:t>subscription package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Standard price book for the </a:t>
            </a:r>
            <a:r>
              <a:rPr lang="en" b="1">
                <a:solidFill>
                  <a:srgbClr val="4D4D4D"/>
                </a:solidFill>
                <a:latin typeface="Lato"/>
                <a:ea typeface="Lato"/>
                <a:cs typeface="Lato"/>
                <a:sym typeface="Lato"/>
              </a:rPr>
              <a:t>subscription package plus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4: </a:t>
            </a:r>
            <a:r>
              <a:rPr lang="en">
                <a:solidFill>
                  <a:srgbClr val="4D4D4D"/>
                </a:solidFill>
                <a:latin typeface="Lato"/>
                <a:ea typeface="Lato"/>
                <a:cs typeface="Lato"/>
                <a:sym typeface="Lato"/>
              </a:rPr>
              <a:t>Standard price book for the </a:t>
            </a:r>
            <a:r>
              <a:rPr lang="en" b="1">
                <a:solidFill>
                  <a:srgbClr val="4D4D4D"/>
                </a:solidFill>
                <a:latin typeface="Lato"/>
                <a:ea typeface="Lato"/>
                <a:cs typeface="Lato"/>
                <a:sym typeface="Lato"/>
              </a:rPr>
              <a:t>extra user license </a:t>
            </a:r>
            <a:r>
              <a:rPr lang="en">
                <a:solidFill>
                  <a:srgbClr val="4D4D4D"/>
                </a:solidFill>
                <a:latin typeface="Lato"/>
                <a:ea typeface="Lato"/>
                <a:cs typeface="Lato"/>
                <a:sym typeface="Lato"/>
              </a:rPr>
              <a:t>product</a:t>
            </a:r>
            <a:endParaRPr>
              <a:solidFill>
                <a:srgbClr val="4D4D4D"/>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2"/>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23" name="Google Shape;323;p4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24" name="Google Shape;324;p42"/>
          <p:cNvSpPr txBox="1"/>
          <p:nvPr/>
        </p:nvSpPr>
        <p:spPr>
          <a:xfrm>
            <a:off x="1371600" y="1792025"/>
            <a:ext cx="6515100" cy="2867400"/>
          </a:xfrm>
          <a:prstGeom prst="rect">
            <a:avLst/>
          </a:prstGeom>
          <a:noFill/>
          <a:ln w="28575" cap="flat" cmpd="sng">
            <a:solidFill>
              <a:srgbClr val="FC5155"/>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2, </a:t>
            </a:r>
            <a:r>
              <a:rPr lang="en" sz="1800" b="1" i="1" u="sng">
                <a:solidFill>
                  <a:srgbClr val="4D4D4D"/>
                </a:solidFill>
                <a:latin typeface="Lato"/>
                <a:ea typeface="Lato"/>
                <a:cs typeface="Lato"/>
                <a:sym typeface="Lato"/>
              </a:rPr>
              <a:t>Step 1</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325" name="Google Shape;325;p42"/>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26" name="Google Shape;326;p42"/>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sp>
        <p:nvSpPr>
          <p:cNvPr id="4" name="TextBox 3">
            <a:extLst>
              <a:ext uri="{FF2B5EF4-FFF2-40B4-BE49-F238E27FC236}">
                <a16:creationId xmlns:a16="http://schemas.microsoft.com/office/drawing/2014/main" id="{8A1F7D3C-A3A3-0E22-B67A-91DED3A22992}"/>
              </a:ext>
            </a:extLst>
          </p:cNvPr>
          <p:cNvSpPr txBox="1"/>
          <p:nvPr/>
        </p:nvSpPr>
        <p:spPr>
          <a:xfrm>
            <a:off x="2907856" y="1792025"/>
            <a:ext cx="3442588" cy="307777"/>
          </a:xfrm>
          <a:prstGeom prst="rect">
            <a:avLst/>
          </a:prstGeom>
          <a:noFill/>
        </p:spPr>
        <p:txBody>
          <a:bodyPr wrap="square" rtlCol="0">
            <a:spAutoFit/>
          </a:bodyPr>
          <a:lstStyle/>
          <a:p>
            <a:r>
              <a:rPr lang="en-US" dirty="0"/>
              <a:t>Single License Subscription Price Book</a:t>
            </a:r>
          </a:p>
        </p:txBody>
      </p:sp>
      <p:pic>
        <p:nvPicPr>
          <p:cNvPr id="6" name="Picture 5">
            <a:extLst>
              <a:ext uri="{FF2B5EF4-FFF2-40B4-BE49-F238E27FC236}">
                <a16:creationId xmlns:a16="http://schemas.microsoft.com/office/drawing/2014/main" id="{E01F5FB0-3130-79F6-387C-F8C98EF408B3}"/>
              </a:ext>
            </a:extLst>
          </p:cNvPr>
          <p:cNvPicPr>
            <a:picLocks noChangeAspect="1"/>
          </p:cNvPicPr>
          <p:nvPr/>
        </p:nvPicPr>
        <p:blipFill>
          <a:blip r:embed="rId5"/>
          <a:stretch>
            <a:fillRect/>
          </a:stretch>
        </p:blipFill>
        <p:spPr>
          <a:xfrm>
            <a:off x="1371600" y="2099802"/>
            <a:ext cx="6515100" cy="25596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1371600" y="1792025"/>
            <a:ext cx="6515100" cy="28677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084825" anchor="ctr" anchorCtr="0">
            <a:noAutofit/>
          </a:bodyPr>
          <a:lstStyle/>
          <a:p>
            <a:pPr marL="91440" lvl="0" indent="0" algn="l" rtl="0">
              <a:spcBef>
                <a:spcPts val="0"/>
              </a:spcBef>
              <a:spcAft>
                <a:spcPts val="0"/>
              </a:spcAft>
              <a:buNone/>
            </a:pPr>
            <a:endParaRPr sz="1600" b="1" i="1">
              <a:solidFill>
                <a:srgbClr val="434343"/>
              </a:solidFill>
              <a:latin typeface="Lato"/>
              <a:ea typeface="Lato"/>
              <a:cs typeface="Lato"/>
              <a:sym typeface="Lato"/>
            </a:endParaRPr>
          </a:p>
          <a:p>
            <a:pPr marL="91440" lvl="0" indent="0" algn="l" rtl="0">
              <a:spcBef>
                <a:spcPts val="0"/>
              </a:spcBef>
              <a:spcAft>
                <a:spcPts val="0"/>
              </a:spcAft>
              <a:buNone/>
            </a:pPr>
            <a:endParaRPr sz="1600" b="1" i="1">
              <a:solidFill>
                <a:srgbClr val="434343"/>
              </a:solidFill>
              <a:latin typeface="Lato"/>
              <a:ea typeface="Lato"/>
              <a:cs typeface="Lato"/>
              <a:sym typeface="Lato"/>
            </a:endParaRPr>
          </a:p>
          <a:p>
            <a:pPr marL="91440" lvl="0" indent="0" algn="l" rtl="0">
              <a:spcBef>
                <a:spcPts val="0"/>
              </a:spcBef>
              <a:spcAft>
                <a:spcPts val="0"/>
              </a:spcAft>
              <a:buNone/>
            </a:pPr>
            <a:r>
              <a:rPr lang="en" sz="1600" b="1" i="1">
                <a:solidFill>
                  <a:srgbClr val="434343"/>
                </a:solidFill>
                <a:latin typeface="Lato"/>
                <a:ea typeface="Lato"/>
                <a:cs typeface="Lato"/>
                <a:sym typeface="Lato"/>
              </a:rPr>
              <a:t>Insert screenshots for each of these steps on the following slides to show the updates to the FoodStars.org opportunity record</a:t>
            </a:r>
            <a:r>
              <a:rPr lang="en" sz="1600" i="1">
                <a:solidFill>
                  <a:srgbClr val="434343"/>
                </a:solidFill>
                <a:latin typeface="Lato"/>
                <a:ea typeface="Lato"/>
                <a:cs typeface="Lato"/>
                <a:sym typeface="Lato"/>
              </a:rPr>
              <a:t>.</a:t>
            </a:r>
            <a:endParaRPr sz="1200" i="1">
              <a:solidFill>
                <a:srgbClr val="4D4D4D"/>
              </a:solidFill>
              <a:latin typeface="Lato"/>
              <a:ea typeface="Lato"/>
              <a:cs typeface="Lato"/>
              <a:sym typeface="Lato"/>
            </a:endParaRPr>
          </a:p>
          <a:p>
            <a:pPr marL="914400" lvl="1" indent="-304800" algn="l" rtl="0">
              <a:lnSpc>
                <a:spcPct val="115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you can see the title of the opportunity in your screenshot</a:t>
            </a:r>
            <a:endParaRPr b="1">
              <a:solidFill>
                <a:srgbClr val="4D4D4D"/>
              </a:solidFill>
              <a:latin typeface="Lato"/>
              <a:ea typeface="Lato"/>
              <a:cs typeface="Lato"/>
              <a:sym typeface="Lato"/>
            </a:endParaRPr>
          </a:p>
          <a:p>
            <a:pPr marL="91440" lvl="0" indent="0" algn="l" rtl="0">
              <a:spcBef>
                <a:spcPts val="0"/>
              </a:spcBef>
              <a:spcAft>
                <a:spcPts val="0"/>
              </a:spcAft>
              <a:buNone/>
            </a:pPr>
            <a:endParaRPr sz="1600">
              <a:solidFill>
                <a:srgbClr val="434343"/>
              </a:solidFill>
              <a:latin typeface="Lato"/>
              <a:ea typeface="Lato"/>
              <a:cs typeface="Lato"/>
              <a:sym typeface="Lato"/>
            </a:endParaRPr>
          </a:p>
        </p:txBody>
      </p:sp>
      <p:pic>
        <p:nvPicPr>
          <p:cNvPr id="78" name="Google Shape;78;p16"/>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79" name="Google Shape;79;p16"/>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80" name="Google Shape;80;p1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81" name="Google Shape;81;p16"/>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sp>
        <p:nvSpPr>
          <p:cNvPr id="82" name="Google Shape;82;p16"/>
          <p:cNvSpPr txBox="1"/>
          <p:nvPr/>
        </p:nvSpPr>
        <p:spPr>
          <a:xfrm>
            <a:off x="1453200" y="2505075"/>
            <a:ext cx="6433500" cy="20877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b="1">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Past activities showing the call logged with Martha</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Contact roles section showing Jessie Patel has been added</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Notes section showing you added a note about licenses</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4:</a:t>
            </a:r>
            <a:r>
              <a:rPr lang="en">
                <a:solidFill>
                  <a:srgbClr val="4D4D4D"/>
                </a:solidFill>
                <a:latin typeface="Lato"/>
                <a:ea typeface="Lato"/>
                <a:cs typeface="Lato"/>
                <a:sym typeface="Lato"/>
              </a:rPr>
              <a:t> Past activities showing the event created to meet with Jessie</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5:</a:t>
            </a:r>
            <a:r>
              <a:rPr lang="en">
                <a:solidFill>
                  <a:srgbClr val="4D4D4D"/>
                </a:solidFill>
                <a:latin typeface="Lato"/>
                <a:ea typeface="Lato"/>
                <a:cs typeface="Lato"/>
                <a:sym typeface="Lato"/>
              </a:rPr>
              <a:t> Past activities showing the task created to confirm budget</a:t>
            </a:r>
            <a:endParaRPr>
              <a:solidFill>
                <a:srgbClr val="4D4D4D"/>
              </a:solidFill>
              <a:latin typeface="Lato"/>
              <a:ea typeface="Lato"/>
              <a:cs typeface="Lato"/>
              <a:sym typeface="Lato"/>
            </a:endParaRPr>
          </a:p>
          <a:p>
            <a:pPr marL="457200" lvl="0" indent="0" algn="l" rtl="0">
              <a:lnSpc>
                <a:spcPct val="115000"/>
              </a:lnSpc>
              <a:spcBef>
                <a:spcPts val="0"/>
              </a:spcBef>
              <a:spcAft>
                <a:spcPts val="0"/>
              </a:spcAft>
              <a:buNone/>
            </a:pPr>
            <a:r>
              <a:rPr lang="en" b="1">
                <a:solidFill>
                  <a:srgbClr val="4D4D4D"/>
                </a:solidFill>
                <a:latin typeface="Lato"/>
                <a:ea typeface="Lato"/>
                <a:cs typeface="Lato"/>
                <a:sym typeface="Lato"/>
              </a:rPr>
              <a:t>Step 6:</a:t>
            </a:r>
            <a:r>
              <a:rPr lang="en">
                <a:solidFill>
                  <a:srgbClr val="4D4D4D"/>
                </a:solidFill>
                <a:latin typeface="Lato"/>
                <a:ea typeface="Lato"/>
                <a:cs typeface="Lato"/>
                <a:sym typeface="Lato"/>
              </a:rPr>
              <a:t> Sales path showing the opportunity is now in the “Value Proposition” stage</a:t>
            </a:r>
            <a:endParaRPr sz="1200" i="1">
              <a:solidFill>
                <a:srgbClr val="4D4D4D"/>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43"/>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32" name="Google Shape;332;p4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33" name="Google Shape;333;p43"/>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2,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334" name="Google Shape;334;p43"/>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sp>
        <p:nvSpPr>
          <p:cNvPr id="4" name="TextBox 3">
            <a:extLst>
              <a:ext uri="{FF2B5EF4-FFF2-40B4-BE49-F238E27FC236}">
                <a16:creationId xmlns:a16="http://schemas.microsoft.com/office/drawing/2014/main" id="{EF8A3F38-36A0-1329-D299-397649075D4B}"/>
              </a:ext>
            </a:extLst>
          </p:cNvPr>
          <p:cNvSpPr txBox="1"/>
          <p:nvPr/>
        </p:nvSpPr>
        <p:spPr>
          <a:xfrm>
            <a:off x="2944905" y="1792025"/>
            <a:ext cx="3617259" cy="307777"/>
          </a:xfrm>
          <a:prstGeom prst="rect">
            <a:avLst/>
          </a:prstGeom>
          <a:noFill/>
        </p:spPr>
        <p:txBody>
          <a:bodyPr wrap="square" rtlCol="0">
            <a:spAutoFit/>
          </a:bodyPr>
          <a:lstStyle/>
          <a:p>
            <a:r>
              <a:rPr lang="en-US" dirty="0"/>
              <a:t>Standard Subscription Package Price Book</a:t>
            </a:r>
          </a:p>
        </p:txBody>
      </p:sp>
      <p:pic>
        <p:nvPicPr>
          <p:cNvPr id="5" name="Picture 4">
            <a:extLst>
              <a:ext uri="{FF2B5EF4-FFF2-40B4-BE49-F238E27FC236}">
                <a16:creationId xmlns:a16="http://schemas.microsoft.com/office/drawing/2014/main" id="{031ED4CB-737D-FEE2-5283-DC725108E2DC}"/>
              </a:ext>
            </a:extLst>
          </p:cNvPr>
          <p:cNvPicPr>
            <a:picLocks noChangeAspect="1"/>
          </p:cNvPicPr>
          <p:nvPr/>
        </p:nvPicPr>
        <p:blipFill>
          <a:blip r:embed="rId5"/>
          <a:stretch>
            <a:fillRect/>
          </a:stretch>
        </p:blipFill>
        <p:spPr>
          <a:xfrm>
            <a:off x="1371600" y="2099801"/>
            <a:ext cx="6515100" cy="255962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4"/>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40" name="Google Shape;340;p44"/>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41" name="Google Shape;341;p44"/>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2, </a:t>
            </a:r>
            <a:r>
              <a:rPr lang="en" sz="1800" b="1" i="1" u="sng">
                <a:solidFill>
                  <a:srgbClr val="4D4D4D"/>
                </a:solidFill>
                <a:latin typeface="Lato"/>
                <a:ea typeface="Lato"/>
                <a:cs typeface="Lato"/>
                <a:sym typeface="Lato"/>
              </a:rPr>
              <a:t>Step 3</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342" name="Google Shape;342;p44"/>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sp>
        <p:nvSpPr>
          <p:cNvPr id="4" name="TextBox 3">
            <a:extLst>
              <a:ext uri="{FF2B5EF4-FFF2-40B4-BE49-F238E27FC236}">
                <a16:creationId xmlns:a16="http://schemas.microsoft.com/office/drawing/2014/main" id="{E6F25C68-93EA-ADFB-CB41-94D1D79315F5}"/>
              </a:ext>
            </a:extLst>
          </p:cNvPr>
          <p:cNvSpPr txBox="1"/>
          <p:nvPr/>
        </p:nvSpPr>
        <p:spPr>
          <a:xfrm>
            <a:off x="3100919" y="1792025"/>
            <a:ext cx="3279710" cy="307777"/>
          </a:xfrm>
          <a:prstGeom prst="rect">
            <a:avLst/>
          </a:prstGeom>
          <a:noFill/>
        </p:spPr>
        <p:txBody>
          <a:bodyPr wrap="square" rtlCol="0">
            <a:spAutoFit/>
          </a:bodyPr>
          <a:lstStyle/>
          <a:p>
            <a:r>
              <a:rPr lang="en-US" dirty="0"/>
              <a:t>Subscription Package Plus Price Book</a:t>
            </a:r>
          </a:p>
        </p:txBody>
      </p:sp>
      <p:pic>
        <p:nvPicPr>
          <p:cNvPr id="8" name="Picture 7">
            <a:extLst>
              <a:ext uri="{FF2B5EF4-FFF2-40B4-BE49-F238E27FC236}">
                <a16:creationId xmlns:a16="http://schemas.microsoft.com/office/drawing/2014/main" id="{A893BCE3-B514-A9C6-CD75-D3265A50488A}"/>
              </a:ext>
            </a:extLst>
          </p:cNvPr>
          <p:cNvPicPr>
            <a:picLocks noChangeAspect="1"/>
          </p:cNvPicPr>
          <p:nvPr/>
        </p:nvPicPr>
        <p:blipFill>
          <a:blip r:embed="rId5"/>
          <a:stretch>
            <a:fillRect/>
          </a:stretch>
        </p:blipFill>
        <p:spPr>
          <a:xfrm>
            <a:off x="1371600" y="2030306"/>
            <a:ext cx="6515100" cy="262911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45"/>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48" name="Google Shape;348;p45"/>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49" name="Google Shape;349;p45"/>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34343"/>
                </a:solidFill>
                <a:latin typeface="Lato"/>
                <a:ea typeface="Lato"/>
                <a:cs typeface="Lato"/>
                <a:sym typeface="Lato"/>
              </a:rPr>
              <a:t>Insert Part </a:t>
            </a:r>
            <a:r>
              <a:rPr lang="en" sz="1800" b="1" i="1">
                <a:solidFill>
                  <a:srgbClr val="4D4D4D"/>
                </a:solidFill>
                <a:latin typeface="Lato"/>
                <a:ea typeface="Lato"/>
                <a:cs typeface="Lato"/>
                <a:sym typeface="Lato"/>
              </a:rPr>
              <a:t>B, Task 2,</a:t>
            </a:r>
            <a:r>
              <a:rPr lang="en" sz="1800" b="1" i="1">
                <a:solidFill>
                  <a:srgbClr val="434343"/>
                </a:solidFill>
                <a:latin typeface="Lato"/>
                <a:ea typeface="Lato"/>
                <a:cs typeface="Lato"/>
                <a:sym typeface="Lato"/>
              </a:rPr>
              <a:t> </a:t>
            </a:r>
            <a:r>
              <a:rPr lang="en" sz="1800" b="1" i="1" u="sng">
                <a:solidFill>
                  <a:srgbClr val="434343"/>
                </a:solidFill>
                <a:latin typeface="Lato"/>
                <a:ea typeface="Lato"/>
                <a:cs typeface="Lato"/>
                <a:sym typeface="Lato"/>
              </a:rPr>
              <a:t>Step 4</a:t>
            </a:r>
            <a:r>
              <a:rPr lang="en" sz="1800" b="1" i="1">
                <a:solidFill>
                  <a:srgbClr val="434343"/>
                </a:solidFill>
                <a:latin typeface="Lato"/>
                <a:ea typeface="Lato"/>
                <a:cs typeface="Lato"/>
                <a:sym typeface="Lato"/>
              </a:rPr>
              <a:t> screenshot here.</a:t>
            </a:r>
            <a:endParaRPr sz="1800" b="1" i="1">
              <a:solidFill>
                <a:srgbClr val="434343"/>
              </a:solidFill>
              <a:latin typeface="Lato"/>
              <a:ea typeface="Lato"/>
              <a:cs typeface="Lato"/>
              <a:sym typeface="Lato"/>
            </a:endParaRPr>
          </a:p>
        </p:txBody>
      </p:sp>
      <p:sp>
        <p:nvSpPr>
          <p:cNvPr id="350" name="Google Shape;350;p45"/>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51" name="Google Shape;351;p45"/>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2:</a:t>
            </a:r>
            <a:r>
              <a:rPr lang="en" sz="2400">
                <a:solidFill>
                  <a:srgbClr val="434343"/>
                </a:solidFill>
                <a:latin typeface="Lato Black"/>
                <a:ea typeface="Lato Black"/>
                <a:cs typeface="Lato Black"/>
                <a:sym typeface="Lato Black"/>
              </a:rPr>
              <a:t> Create Standard Price Books</a:t>
            </a:r>
            <a:endParaRPr sz="2400">
              <a:solidFill>
                <a:srgbClr val="434343"/>
              </a:solidFill>
              <a:latin typeface="Lato Light"/>
              <a:ea typeface="Lato Light"/>
              <a:cs typeface="Lato Light"/>
              <a:sym typeface="Lato Light"/>
            </a:endParaRPr>
          </a:p>
        </p:txBody>
      </p:sp>
      <p:sp>
        <p:nvSpPr>
          <p:cNvPr id="4" name="TextBox 3">
            <a:extLst>
              <a:ext uri="{FF2B5EF4-FFF2-40B4-BE49-F238E27FC236}">
                <a16:creationId xmlns:a16="http://schemas.microsoft.com/office/drawing/2014/main" id="{310A115B-C778-3EFF-DD11-22B2DCFDA421}"/>
              </a:ext>
            </a:extLst>
          </p:cNvPr>
          <p:cNvSpPr txBox="1"/>
          <p:nvPr/>
        </p:nvSpPr>
        <p:spPr>
          <a:xfrm>
            <a:off x="2998694" y="1808629"/>
            <a:ext cx="2938182" cy="307777"/>
          </a:xfrm>
          <a:prstGeom prst="rect">
            <a:avLst/>
          </a:prstGeom>
          <a:noFill/>
        </p:spPr>
        <p:txBody>
          <a:bodyPr wrap="square" rtlCol="0">
            <a:spAutoFit/>
          </a:bodyPr>
          <a:lstStyle/>
          <a:p>
            <a:r>
              <a:rPr lang="en-US" dirty="0"/>
              <a:t>Extra User License Price Book</a:t>
            </a:r>
          </a:p>
        </p:txBody>
      </p:sp>
      <p:pic>
        <p:nvPicPr>
          <p:cNvPr id="6" name="Picture 5">
            <a:extLst>
              <a:ext uri="{FF2B5EF4-FFF2-40B4-BE49-F238E27FC236}">
                <a16:creationId xmlns:a16="http://schemas.microsoft.com/office/drawing/2014/main" id="{6A112899-8F1D-6B04-748B-869790BA5372}"/>
              </a:ext>
            </a:extLst>
          </p:cNvPr>
          <p:cNvPicPr>
            <a:picLocks noChangeAspect="1"/>
          </p:cNvPicPr>
          <p:nvPr/>
        </p:nvPicPr>
        <p:blipFill>
          <a:blip r:embed="rId5"/>
          <a:stretch>
            <a:fillRect/>
          </a:stretch>
        </p:blipFill>
        <p:spPr>
          <a:xfrm>
            <a:off x="1371600" y="2116406"/>
            <a:ext cx="6515100" cy="254301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6"/>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57" name="Google Shape;357;p4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58" name="Google Shape;358;p46"/>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sp>
        <p:nvSpPr>
          <p:cNvPr id="359" name="Google Shape;359;p46"/>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10310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related to the custom price books you create, according to the following instructions:</a:t>
            </a:r>
            <a:endParaRPr sz="1600" b="1" i="1">
              <a:solidFill>
                <a:srgbClr val="4D4D4D"/>
              </a:solidFill>
              <a:latin typeface="Lato"/>
              <a:ea typeface="Lato"/>
              <a:cs typeface="Lato"/>
              <a:sym typeface="Lato"/>
            </a:endParaRPr>
          </a:p>
        </p:txBody>
      </p:sp>
      <p:sp>
        <p:nvSpPr>
          <p:cNvPr id="360" name="Google Shape;360;p46"/>
          <p:cNvSpPr txBox="1"/>
          <p:nvPr/>
        </p:nvSpPr>
        <p:spPr>
          <a:xfrm>
            <a:off x="1460400" y="2537550"/>
            <a:ext cx="6426300" cy="15876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The new price book for </a:t>
            </a:r>
            <a:r>
              <a:rPr lang="en" b="1">
                <a:solidFill>
                  <a:srgbClr val="4D4D4D"/>
                </a:solidFill>
                <a:latin typeface="Lato"/>
                <a:ea typeface="Lato"/>
                <a:cs typeface="Lato"/>
                <a:sym typeface="Lato"/>
              </a:rPr>
              <a:t>nonprofit customers</a:t>
            </a:r>
            <a:r>
              <a:rPr lang="en">
                <a:solidFill>
                  <a:srgbClr val="4D4D4D"/>
                </a:solidFill>
                <a:latin typeface="Lato"/>
                <a:ea typeface="Lato"/>
                <a:cs typeface="Lato"/>
                <a:sym typeface="Lato"/>
              </a:rPr>
              <a:t> you just created</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The new price book for </a:t>
            </a:r>
            <a:r>
              <a:rPr lang="en" b="1">
                <a:solidFill>
                  <a:srgbClr val="4D4D4D"/>
                </a:solidFill>
                <a:latin typeface="Lato"/>
                <a:ea typeface="Lato"/>
                <a:cs typeface="Lato"/>
                <a:sym typeface="Lato"/>
              </a:rPr>
              <a:t>enterprise customers</a:t>
            </a:r>
            <a:r>
              <a:rPr lang="en">
                <a:solidFill>
                  <a:srgbClr val="4D4D4D"/>
                </a:solidFill>
                <a:latin typeface="Lato"/>
                <a:ea typeface="Lato"/>
                <a:cs typeface="Lato"/>
                <a:sym typeface="Lato"/>
              </a:rPr>
              <a:t> you just created</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3:</a:t>
            </a:r>
            <a:r>
              <a:rPr lang="en">
                <a:solidFill>
                  <a:srgbClr val="4D4D4D"/>
                </a:solidFill>
                <a:latin typeface="Lato"/>
                <a:ea typeface="Lato"/>
                <a:cs typeface="Lato"/>
                <a:sym typeface="Lato"/>
              </a:rPr>
              <a:t> The updated price book for enterprise customers with the associated products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4:</a:t>
            </a:r>
            <a:r>
              <a:rPr lang="en">
                <a:solidFill>
                  <a:srgbClr val="4D4D4D"/>
                </a:solidFill>
                <a:latin typeface="Lato"/>
                <a:ea typeface="Lato"/>
                <a:cs typeface="Lato"/>
                <a:sym typeface="Lato"/>
              </a:rPr>
              <a:t> The updated price book for nonprofit customers with the associated products showing the new prices</a:t>
            </a:r>
            <a:endParaRPr>
              <a:solidFill>
                <a:srgbClr val="4D4D4D"/>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47"/>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66" name="Google Shape;366;p4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67" name="Google Shape;367;p47"/>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3, </a:t>
            </a:r>
            <a:r>
              <a:rPr lang="en" sz="1800" b="1" i="1" u="sng">
                <a:solidFill>
                  <a:srgbClr val="4D4D4D"/>
                </a:solidFill>
                <a:latin typeface="Lato"/>
                <a:ea typeface="Lato"/>
                <a:cs typeface="Lato"/>
                <a:sym typeface="Lato"/>
              </a:rPr>
              <a:t>Step 1</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368" name="Google Shape;368;p47"/>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69" name="Google Shape;369;p47"/>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D9F6291B-171B-FBC9-2AE5-42E0502F4EB9}"/>
              </a:ext>
            </a:extLst>
          </p:cNvPr>
          <p:cNvPicPr>
            <a:picLocks noChangeAspect="1"/>
          </p:cNvPicPr>
          <p:nvPr/>
        </p:nvPicPr>
        <p:blipFill>
          <a:blip r:embed="rId5"/>
          <a:stretch>
            <a:fillRect/>
          </a:stretch>
        </p:blipFill>
        <p:spPr>
          <a:xfrm>
            <a:off x="1371600" y="2066926"/>
            <a:ext cx="6515100" cy="2592500"/>
          </a:xfrm>
          <a:prstGeom prst="rect">
            <a:avLst/>
          </a:prstGeom>
        </p:spPr>
      </p:pic>
      <p:sp>
        <p:nvSpPr>
          <p:cNvPr id="4" name="TextBox 3">
            <a:extLst>
              <a:ext uri="{FF2B5EF4-FFF2-40B4-BE49-F238E27FC236}">
                <a16:creationId xmlns:a16="http://schemas.microsoft.com/office/drawing/2014/main" id="{4F57854E-2AE8-609E-B814-52CFA7E3DEE8}"/>
              </a:ext>
            </a:extLst>
          </p:cNvPr>
          <p:cNvSpPr txBox="1"/>
          <p:nvPr/>
        </p:nvSpPr>
        <p:spPr>
          <a:xfrm>
            <a:off x="3086100" y="1792024"/>
            <a:ext cx="2803712" cy="307777"/>
          </a:xfrm>
          <a:prstGeom prst="rect">
            <a:avLst/>
          </a:prstGeom>
          <a:noFill/>
        </p:spPr>
        <p:txBody>
          <a:bodyPr wrap="square" rtlCol="0">
            <a:spAutoFit/>
          </a:bodyPr>
          <a:lstStyle/>
          <a:p>
            <a:r>
              <a:rPr lang="en-US" dirty="0"/>
              <a:t>Nonprofit Price Book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8"/>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75" name="Google Shape;375;p48"/>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76" name="Google Shape;376;p48"/>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3,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377" name="Google Shape;377;p48"/>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CBB0F451-AF65-5397-DD9F-EDD9580F1CDB}"/>
              </a:ext>
            </a:extLst>
          </p:cNvPr>
          <p:cNvPicPr>
            <a:picLocks noChangeAspect="1"/>
          </p:cNvPicPr>
          <p:nvPr/>
        </p:nvPicPr>
        <p:blipFill>
          <a:blip r:embed="rId5"/>
          <a:stretch>
            <a:fillRect/>
          </a:stretch>
        </p:blipFill>
        <p:spPr>
          <a:xfrm>
            <a:off x="1371601" y="2064124"/>
            <a:ext cx="6515100" cy="2595301"/>
          </a:xfrm>
          <a:prstGeom prst="rect">
            <a:avLst/>
          </a:prstGeom>
        </p:spPr>
      </p:pic>
      <p:sp>
        <p:nvSpPr>
          <p:cNvPr id="4" name="TextBox 3">
            <a:extLst>
              <a:ext uri="{FF2B5EF4-FFF2-40B4-BE49-F238E27FC236}">
                <a16:creationId xmlns:a16="http://schemas.microsoft.com/office/drawing/2014/main" id="{B71507E8-2DB8-B528-8454-ABAE80841630}"/>
              </a:ext>
            </a:extLst>
          </p:cNvPr>
          <p:cNvSpPr txBox="1"/>
          <p:nvPr/>
        </p:nvSpPr>
        <p:spPr>
          <a:xfrm>
            <a:off x="3188325" y="1756347"/>
            <a:ext cx="2365310" cy="307777"/>
          </a:xfrm>
          <a:prstGeom prst="rect">
            <a:avLst/>
          </a:prstGeom>
          <a:noFill/>
        </p:spPr>
        <p:txBody>
          <a:bodyPr wrap="square" rtlCol="0">
            <a:spAutoFit/>
          </a:bodyPr>
          <a:lstStyle/>
          <a:p>
            <a:r>
              <a:rPr lang="en-US" dirty="0"/>
              <a:t>Enterprise Price Book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49"/>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83" name="Google Shape;383;p4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84" name="Google Shape;384;p49"/>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3, </a:t>
            </a:r>
            <a:r>
              <a:rPr lang="en" sz="1800" b="1" i="1" u="sng">
                <a:solidFill>
                  <a:srgbClr val="4D4D4D"/>
                </a:solidFill>
                <a:latin typeface="Lato"/>
                <a:ea typeface="Lato"/>
                <a:cs typeface="Lato"/>
                <a:sym typeface="Lato"/>
              </a:rPr>
              <a:t>Step 3</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385" name="Google Shape;385;p49"/>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26CFB9A8-01A1-10A9-EAEF-19D846FAA20A}"/>
              </a:ext>
            </a:extLst>
          </p:cNvPr>
          <p:cNvPicPr>
            <a:picLocks noChangeAspect="1"/>
          </p:cNvPicPr>
          <p:nvPr/>
        </p:nvPicPr>
        <p:blipFill>
          <a:blip r:embed="rId5"/>
          <a:stretch>
            <a:fillRect/>
          </a:stretch>
        </p:blipFill>
        <p:spPr>
          <a:xfrm>
            <a:off x="1371600" y="2087097"/>
            <a:ext cx="6515100" cy="2659715"/>
          </a:xfrm>
          <a:prstGeom prst="rect">
            <a:avLst/>
          </a:prstGeom>
        </p:spPr>
      </p:pic>
      <p:sp>
        <p:nvSpPr>
          <p:cNvPr id="4" name="TextBox 3">
            <a:extLst>
              <a:ext uri="{FF2B5EF4-FFF2-40B4-BE49-F238E27FC236}">
                <a16:creationId xmlns:a16="http://schemas.microsoft.com/office/drawing/2014/main" id="{F6B681C5-DC7F-8C73-B399-B4228B1F5A40}"/>
              </a:ext>
            </a:extLst>
          </p:cNvPr>
          <p:cNvSpPr txBox="1"/>
          <p:nvPr/>
        </p:nvSpPr>
        <p:spPr>
          <a:xfrm>
            <a:off x="3281082" y="1792025"/>
            <a:ext cx="3072653" cy="307777"/>
          </a:xfrm>
          <a:prstGeom prst="rect">
            <a:avLst/>
          </a:prstGeom>
          <a:noFill/>
        </p:spPr>
        <p:txBody>
          <a:bodyPr wrap="square" rtlCol="0">
            <a:spAutoFit/>
          </a:bodyPr>
          <a:lstStyle/>
          <a:p>
            <a:r>
              <a:rPr lang="en-US" dirty="0"/>
              <a:t>Enterprise Price Book with Products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50"/>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391" name="Google Shape;391;p5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392" name="Google Shape;392;p50"/>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3, </a:t>
            </a:r>
            <a:r>
              <a:rPr lang="en" sz="1800" b="1" i="1" u="sng">
                <a:solidFill>
                  <a:srgbClr val="4D4D4D"/>
                </a:solidFill>
                <a:latin typeface="Lato"/>
                <a:ea typeface="Lato"/>
                <a:cs typeface="Lato"/>
                <a:sym typeface="Lato"/>
              </a:rPr>
              <a:t>Step 4</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393" name="Google Shape;393;p50"/>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394" name="Google Shape;394;p5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3:</a:t>
            </a:r>
            <a:r>
              <a:rPr lang="en" sz="2400">
                <a:solidFill>
                  <a:srgbClr val="434343"/>
                </a:solidFill>
                <a:latin typeface="Lato Black"/>
                <a:ea typeface="Lato Black"/>
                <a:cs typeface="Lato Black"/>
                <a:sym typeface="Lato Black"/>
              </a:rPr>
              <a:t> Create Custom Price Books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FD226678-F95D-D576-B652-8C4DD58BEE03}"/>
              </a:ext>
            </a:extLst>
          </p:cNvPr>
          <p:cNvPicPr>
            <a:picLocks noChangeAspect="1"/>
          </p:cNvPicPr>
          <p:nvPr/>
        </p:nvPicPr>
        <p:blipFill>
          <a:blip r:embed="rId5"/>
          <a:stretch>
            <a:fillRect/>
          </a:stretch>
        </p:blipFill>
        <p:spPr>
          <a:xfrm>
            <a:off x="1371600" y="2037738"/>
            <a:ext cx="6515100" cy="2621687"/>
          </a:xfrm>
          <a:prstGeom prst="rect">
            <a:avLst/>
          </a:prstGeom>
        </p:spPr>
      </p:pic>
      <p:sp>
        <p:nvSpPr>
          <p:cNvPr id="4" name="TextBox 3">
            <a:extLst>
              <a:ext uri="{FF2B5EF4-FFF2-40B4-BE49-F238E27FC236}">
                <a16:creationId xmlns:a16="http://schemas.microsoft.com/office/drawing/2014/main" id="{2959A435-20F3-1DEB-4730-FBD0E3BB609A}"/>
              </a:ext>
            </a:extLst>
          </p:cNvPr>
          <p:cNvSpPr txBox="1"/>
          <p:nvPr/>
        </p:nvSpPr>
        <p:spPr>
          <a:xfrm>
            <a:off x="2998694" y="1760993"/>
            <a:ext cx="3012141" cy="307777"/>
          </a:xfrm>
          <a:prstGeom prst="rect">
            <a:avLst/>
          </a:prstGeom>
          <a:noFill/>
        </p:spPr>
        <p:txBody>
          <a:bodyPr wrap="square" rtlCol="0">
            <a:spAutoFit/>
          </a:bodyPr>
          <a:lstStyle/>
          <a:p>
            <a:r>
              <a:rPr lang="en-US" dirty="0"/>
              <a:t>Discounted Nonprofit Price Book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1"/>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114300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of your two in-progress opportunities showing the correct price books and products added to the products section of the opportunity record page. For each screenshot, make sure the opportunity name is visible, along with the associated products and the correct prices, according to the following instructions:</a:t>
            </a:r>
            <a:endParaRPr sz="1600" b="1" i="1">
              <a:solidFill>
                <a:srgbClr val="4D4D4D"/>
              </a:solidFill>
              <a:latin typeface="Lato"/>
              <a:ea typeface="Lato"/>
              <a:cs typeface="Lato"/>
              <a:sym typeface="Lato"/>
            </a:endParaRPr>
          </a:p>
        </p:txBody>
      </p:sp>
      <p:pic>
        <p:nvPicPr>
          <p:cNvPr id="400" name="Google Shape;400;p51"/>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01" name="Google Shape;401;p5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02" name="Google Shape;402;p51"/>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403" name="Google Shape;403;p51"/>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Associate Price Books</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With Opportunities</a:t>
            </a:r>
            <a:endParaRPr sz="2400">
              <a:solidFill>
                <a:srgbClr val="434343"/>
              </a:solidFill>
              <a:latin typeface="Lato Light"/>
              <a:ea typeface="Lato Light"/>
              <a:cs typeface="Lato Light"/>
              <a:sym typeface="Lato Light"/>
            </a:endParaRPr>
          </a:p>
        </p:txBody>
      </p:sp>
      <p:sp>
        <p:nvSpPr>
          <p:cNvPr id="404" name="Google Shape;404;p51"/>
          <p:cNvSpPr txBox="1"/>
          <p:nvPr/>
        </p:nvSpPr>
        <p:spPr>
          <a:xfrm>
            <a:off x="1457275" y="3528775"/>
            <a:ext cx="6405600" cy="6660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a:t>
            </a:r>
            <a:r>
              <a:rPr lang="en" b="1">
                <a:solidFill>
                  <a:srgbClr val="4D4D4D"/>
                </a:solidFill>
                <a:latin typeface="Lato"/>
                <a:ea typeface="Lato"/>
                <a:cs typeface="Lato"/>
                <a:sym typeface="Lato"/>
              </a:rPr>
              <a:t>FoodStars.Org</a:t>
            </a:r>
            <a:r>
              <a:rPr lang="en">
                <a:solidFill>
                  <a:srgbClr val="4D4D4D"/>
                </a:solidFill>
                <a:latin typeface="Lato"/>
                <a:ea typeface="Lato"/>
                <a:cs typeface="Lato"/>
                <a:sym typeface="Lato"/>
              </a:rPr>
              <a:t> opportunity record showing products/prices</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a:t>
            </a:r>
            <a:r>
              <a:rPr lang="en" b="1">
                <a:solidFill>
                  <a:srgbClr val="4D4D4D"/>
                </a:solidFill>
                <a:latin typeface="Lato"/>
                <a:ea typeface="Lato"/>
                <a:cs typeface="Lato"/>
                <a:sym typeface="Lato"/>
              </a:rPr>
              <a:t>Yaloo Search</a:t>
            </a:r>
            <a:r>
              <a:rPr lang="en">
                <a:solidFill>
                  <a:srgbClr val="4D4D4D"/>
                </a:solidFill>
                <a:latin typeface="Lato"/>
                <a:ea typeface="Lato"/>
                <a:cs typeface="Lato"/>
                <a:sym typeface="Lato"/>
              </a:rPr>
              <a:t> opportunity record showing products/prices</a:t>
            </a:r>
            <a:endParaRPr>
              <a:solidFill>
                <a:srgbClr val="4D4D4D"/>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52"/>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10" name="Google Shape;410;p5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11" name="Google Shape;411;p52"/>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4, </a:t>
            </a:r>
            <a:r>
              <a:rPr lang="en" sz="1800" b="1" i="1" u="sng">
                <a:solidFill>
                  <a:srgbClr val="4D4D4D"/>
                </a:solidFill>
                <a:latin typeface="Lato"/>
                <a:ea typeface="Lato"/>
                <a:cs typeface="Lato"/>
                <a:sym typeface="Lato"/>
              </a:rPr>
              <a:t>Step 1</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412" name="Google Shape;412;p52"/>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434343"/>
              </a:solidFill>
              <a:latin typeface="Lato Light"/>
              <a:ea typeface="Lato Light"/>
              <a:cs typeface="Lato Light"/>
              <a:sym typeface="Lato Light"/>
            </a:endParaRPr>
          </a:p>
        </p:txBody>
      </p:sp>
      <p:sp>
        <p:nvSpPr>
          <p:cNvPr id="413" name="Google Shape;413;p52"/>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414" name="Google Shape;414;p52"/>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Associate Price Books</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With Opportunities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F107B0C2-DA7D-D9BA-E90A-6CBCE0744DE3}"/>
              </a:ext>
            </a:extLst>
          </p:cNvPr>
          <p:cNvPicPr>
            <a:picLocks noChangeAspect="1"/>
          </p:cNvPicPr>
          <p:nvPr/>
        </p:nvPicPr>
        <p:blipFill>
          <a:blip r:embed="rId5"/>
          <a:stretch>
            <a:fillRect/>
          </a:stretch>
        </p:blipFill>
        <p:spPr>
          <a:xfrm>
            <a:off x="1371600" y="2099801"/>
            <a:ext cx="6515100" cy="2559623"/>
          </a:xfrm>
          <a:prstGeom prst="rect">
            <a:avLst/>
          </a:prstGeom>
        </p:spPr>
      </p:pic>
      <p:sp>
        <p:nvSpPr>
          <p:cNvPr id="4" name="TextBox 3">
            <a:extLst>
              <a:ext uri="{FF2B5EF4-FFF2-40B4-BE49-F238E27FC236}">
                <a16:creationId xmlns:a16="http://schemas.microsoft.com/office/drawing/2014/main" id="{1DC2A7CE-2FD5-9998-ECFF-EF9C55FC0324}"/>
              </a:ext>
            </a:extLst>
          </p:cNvPr>
          <p:cNvSpPr txBox="1"/>
          <p:nvPr/>
        </p:nvSpPr>
        <p:spPr>
          <a:xfrm>
            <a:off x="3341594" y="1792025"/>
            <a:ext cx="2823882" cy="307777"/>
          </a:xfrm>
          <a:prstGeom prst="rect">
            <a:avLst/>
          </a:prstGeom>
          <a:noFill/>
        </p:spPr>
        <p:txBody>
          <a:bodyPr wrap="square" rtlCol="0">
            <a:spAutoFit/>
          </a:bodyPr>
          <a:lstStyle/>
          <a:p>
            <a:r>
              <a:rPr lang="en-US" dirty="0"/>
              <a:t>FoodStars.org Product and Price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88" name="Google Shape;88;p17"/>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89" name="Google Shape;89;p1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90" name="Google Shape;90;p17"/>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sp>
        <p:nvSpPr>
          <p:cNvPr id="91" name="Google Shape;91;p17"/>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A, Task 1, </a:t>
            </a:r>
            <a:r>
              <a:rPr lang="en" sz="1800" b="1" i="1" u="sng">
                <a:solidFill>
                  <a:srgbClr val="4D4D4D"/>
                </a:solidFill>
                <a:latin typeface="Lato"/>
                <a:ea typeface="Lato"/>
                <a:cs typeface="Lato"/>
                <a:sym typeface="Lato"/>
              </a:rPr>
              <a:t>Step 1</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pic>
        <p:nvPicPr>
          <p:cNvPr id="3" name="Picture 2">
            <a:extLst>
              <a:ext uri="{FF2B5EF4-FFF2-40B4-BE49-F238E27FC236}">
                <a16:creationId xmlns:a16="http://schemas.microsoft.com/office/drawing/2014/main" id="{7CF767B9-B11F-599C-E0B3-FE26D5190520}"/>
              </a:ext>
            </a:extLst>
          </p:cNvPr>
          <p:cNvPicPr>
            <a:picLocks noChangeAspect="1"/>
          </p:cNvPicPr>
          <p:nvPr/>
        </p:nvPicPr>
        <p:blipFill>
          <a:blip r:embed="rId5"/>
          <a:stretch>
            <a:fillRect/>
          </a:stretch>
        </p:blipFill>
        <p:spPr>
          <a:xfrm>
            <a:off x="1371601" y="2043953"/>
            <a:ext cx="6515100" cy="2615472"/>
          </a:xfrm>
          <a:prstGeom prst="rect">
            <a:avLst/>
          </a:prstGeom>
        </p:spPr>
      </p:pic>
      <p:sp>
        <p:nvSpPr>
          <p:cNvPr id="4" name="TextBox 3">
            <a:extLst>
              <a:ext uri="{FF2B5EF4-FFF2-40B4-BE49-F238E27FC236}">
                <a16:creationId xmlns:a16="http://schemas.microsoft.com/office/drawing/2014/main" id="{87280FD1-4C17-6B3B-1152-F2F3D414C272}"/>
              </a:ext>
            </a:extLst>
          </p:cNvPr>
          <p:cNvSpPr txBox="1"/>
          <p:nvPr/>
        </p:nvSpPr>
        <p:spPr>
          <a:xfrm>
            <a:off x="3324280" y="1762711"/>
            <a:ext cx="1734670" cy="307777"/>
          </a:xfrm>
          <a:prstGeom prst="rect">
            <a:avLst/>
          </a:prstGeom>
          <a:noFill/>
        </p:spPr>
        <p:txBody>
          <a:bodyPr wrap="square" rtlCol="0">
            <a:spAutoFit/>
          </a:bodyPr>
          <a:lstStyle/>
          <a:p>
            <a:r>
              <a:rPr lang="en-US" dirty="0"/>
              <a:t>Martha Call-logged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53"/>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20" name="Google Shape;420;p5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21" name="Google Shape;421;p53"/>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4,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422" name="Google Shape;422;p53"/>
          <p:cNvSpPr txBox="1"/>
          <p:nvPr/>
        </p:nvSpPr>
        <p:spPr>
          <a:xfrm>
            <a:off x="299450" y="292625"/>
            <a:ext cx="2222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4:</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sp>
        <p:nvSpPr>
          <p:cNvPr id="423" name="Google Shape;423;p53"/>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Associate Price Books</a:t>
            </a:r>
            <a:endParaRPr sz="2400">
              <a:solidFill>
                <a:srgbClr val="434343"/>
              </a:solidFill>
              <a:latin typeface="Lato Black"/>
              <a:ea typeface="Lato Black"/>
              <a:cs typeface="Lato Black"/>
              <a:sym typeface="Lato Black"/>
            </a:endParaRPr>
          </a:p>
          <a:p>
            <a:pPr marL="0" lvl="0" indent="0" algn="l" rtl="0">
              <a:spcBef>
                <a:spcPts val="0"/>
              </a:spcBef>
              <a:spcAft>
                <a:spcPts val="0"/>
              </a:spcAft>
              <a:buNone/>
            </a:pPr>
            <a:r>
              <a:rPr lang="en" sz="2400">
                <a:solidFill>
                  <a:srgbClr val="434343"/>
                </a:solidFill>
                <a:latin typeface="Lato Black"/>
                <a:ea typeface="Lato Black"/>
                <a:cs typeface="Lato Black"/>
                <a:sym typeface="Lato Black"/>
              </a:rPr>
              <a:t>With Opportunities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7C9F4EDD-C4EA-90F9-26F0-ED0294F82015}"/>
              </a:ext>
            </a:extLst>
          </p:cNvPr>
          <p:cNvPicPr>
            <a:picLocks noChangeAspect="1"/>
          </p:cNvPicPr>
          <p:nvPr/>
        </p:nvPicPr>
        <p:blipFill>
          <a:blip r:embed="rId5"/>
          <a:stretch>
            <a:fillRect/>
          </a:stretch>
        </p:blipFill>
        <p:spPr>
          <a:xfrm>
            <a:off x="1371600" y="2120783"/>
            <a:ext cx="6515100" cy="2538642"/>
          </a:xfrm>
          <a:prstGeom prst="rect">
            <a:avLst/>
          </a:prstGeom>
        </p:spPr>
      </p:pic>
      <p:sp>
        <p:nvSpPr>
          <p:cNvPr id="4" name="TextBox 3">
            <a:extLst>
              <a:ext uri="{FF2B5EF4-FFF2-40B4-BE49-F238E27FC236}">
                <a16:creationId xmlns:a16="http://schemas.microsoft.com/office/drawing/2014/main" id="{419DA980-EBDF-7451-3A66-3346E606FE0D}"/>
              </a:ext>
            </a:extLst>
          </p:cNvPr>
          <p:cNvSpPr txBox="1"/>
          <p:nvPr/>
        </p:nvSpPr>
        <p:spPr>
          <a:xfrm>
            <a:off x="3240741" y="1781333"/>
            <a:ext cx="2803712" cy="307777"/>
          </a:xfrm>
          <a:prstGeom prst="rect">
            <a:avLst/>
          </a:prstGeom>
          <a:noFill/>
        </p:spPr>
        <p:txBody>
          <a:bodyPr wrap="square" rtlCol="0">
            <a:spAutoFit/>
          </a:bodyPr>
          <a:lstStyle/>
          <a:p>
            <a:r>
              <a:rPr lang="en-US" dirty="0"/>
              <a:t>Enterprise Product and Price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On the following slide, insert a screenshot of the Initial Quote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record page for the Yaloo Search opportunity that you just made. Make sure your screenshot shows the name of the quote, the name of the account and opportunity, the quote line items, </a:t>
            </a:r>
            <a:br>
              <a:rPr lang="en" sz="1800" b="1" i="1">
                <a:solidFill>
                  <a:srgbClr val="4D4D4D"/>
                </a:solidFill>
                <a:latin typeface="Lato"/>
                <a:ea typeface="Lato"/>
                <a:cs typeface="Lato"/>
                <a:sym typeface="Lato"/>
              </a:rPr>
            </a:br>
            <a:r>
              <a:rPr lang="en" sz="1800" b="1" i="1">
                <a:solidFill>
                  <a:srgbClr val="4D4D4D"/>
                </a:solidFill>
                <a:latin typeface="Lato"/>
                <a:ea typeface="Lato"/>
                <a:cs typeface="Lato"/>
                <a:sym typeface="Lato"/>
              </a:rPr>
              <a:t>the grand total, and the updated quote status. </a:t>
            </a:r>
            <a:r>
              <a:rPr lang="en" sz="1800">
                <a:solidFill>
                  <a:srgbClr val="4D4D4D"/>
                </a:solidFill>
                <a:latin typeface="Lato"/>
                <a:ea typeface="Lato"/>
                <a:cs typeface="Lato"/>
                <a:sym typeface="Lato"/>
              </a:rPr>
              <a:t> </a:t>
            </a:r>
            <a:endParaRPr sz="1800">
              <a:solidFill>
                <a:srgbClr val="4D4D4D"/>
              </a:solidFill>
              <a:latin typeface="Lato"/>
              <a:ea typeface="Lato"/>
              <a:cs typeface="Lato"/>
              <a:sym typeface="Lato"/>
            </a:endParaRPr>
          </a:p>
        </p:txBody>
      </p:sp>
      <p:pic>
        <p:nvPicPr>
          <p:cNvPr id="429" name="Google Shape;429;p54"/>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30" name="Google Shape;430;p54"/>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31" name="Google Shape;431;p54"/>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Create Quotes</a:t>
            </a:r>
            <a:endParaRPr sz="2400">
              <a:solidFill>
                <a:srgbClr val="434343"/>
              </a:solidFill>
              <a:latin typeface="Lato Light"/>
              <a:ea typeface="Lato Light"/>
              <a:cs typeface="Lato Light"/>
              <a:sym typeface="La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55"/>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37" name="Google Shape;437;p55"/>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38" name="Google Shape;438;p55"/>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5 screenshot here.</a:t>
            </a:r>
            <a:endParaRPr sz="1800" b="1" i="1">
              <a:solidFill>
                <a:srgbClr val="4D4D4D"/>
              </a:solidFill>
              <a:latin typeface="Lato"/>
              <a:ea typeface="Lato"/>
              <a:cs typeface="Lato"/>
              <a:sym typeface="Lato"/>
            </a:endParaRPr>
          </a:p>
        </p:txBody>
      </p:sp>
      <p:sp>
        <p:nvSpPr>
          <p:cNvPr id="439" name="Google Shape;439;p55"/>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5:</a:t>
            </a:r>
            <a:r>
              <a:rPr lang="en" sz="2400">
                <a:solidFill>
                  <a:srgbClr val="434343"/>
                </a:solidFill>
                <a:latin typeface="Lato Black"/>
                <a:ea typeface="Lato Black"/>
                <a:cs typeface="Lato Black"/>
                <a:sym typeface="Lato Black"/>
              </a:rPr>
              <a:t> Create Quotes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29CFD224-36CA-3CF2-CD1E-7429B3577E45}"/>
              </a:ext>
            </a:extLst>
          </p:cNvPr>
          <p:cNvPicPr>
            <a:picLocks noChangeAspect="1"/>
          </p:cNvPicPr>
          <p:nvPr/>
        </p:nvPicPr>
        <p:blipFill>
          <a:blip r:embed="rId5"/>
          <a:stretch>
            <a:fillRect/>
          </a:stretch>
        </p:blipFill>
        <p:spPr>
          <a:xfrm>
            <a:off x="1371600" y="2077571"/>
            <a:ext cx="6515100" cy="2581854"/>
          </a:xfrm>
          <a:prstGeom prst="rect">
            <a:avLst/>
          </a:prstGeom>
        </p:spPr>
      </p:pic>
      <p:sp>
        <p:nvSpPr>
          <p:cNvPr id="4" name="TextBox 3">
            <a:extLst>
              <a:ext uri="{FF2B5EF4-FFF2-40B4-BE49-F238E27FC236}">
                <a16:creationId xmlns:a16="http://schemas.microsoft.com/office/drawing/2014/main" id="{88F6A19C-35D2-B00E-27CE-E077A34F6580}"/>
              </a:ext>
            </a:extLst>
          </p:cNvPr>
          <p:cNvSpPr txBox="1"/>
          <p:nvPr/>
        </p:nvSpPr>
        <p:spPr>
          <a:xfrm>
            <a:off x="3281082" y="1769794"/>
            <a:ext cx="2803712" cy="307777"/>
          </a:xfrm>
          <a:prstGeom prst="rect">
            <a:avLst/>
          </a:prstGeom>
          <a:noFill/>
        </p:spPr>
        <p:txBody>
          <a:bodyPr wrap="square" rtlCol="0">
            <a:spAutoFit/>
          </a:bodyPr>
          <a:lstStyle/>
          <a:p>
            <a:r>
              <a:rPr lang="en-US" dirty="0"/>
              <a:t>Yaloo Search Initial Quote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56"/>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45" name="Google Shape;445;p56"/>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46" name="Google Shape;446;p56"/>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Send Quotes</a:t>
            </a:r>
            <a:endParaRPr sz="2400">
              <a:solidFill>
                <a:srgbClr val="434343"/>
              </a:solidFill>
              <a:latin typeface="Lato Light"/>
              <a:ea typeface="Lato Light"/>
              <a:cs typeface="Lato Light"/>
              <a:sym typeface="Lato Light"/>
            </a:endParaRPr>
          </a:p>
        </p:txBody>
      </p:sp>
      <p:sp>
        <p:nvSpPr>
          <p:cNvPr id="447" name="Google Shape;447;p56"/>
          <p:cNvSpPr txBox="1"/>
          <p:nvPr/>
        </p:nvSpPr>
        <p:spPr>
          <a:xfrm>
            <a:off x="1371600" y="1792025"/>
            <a:ext cx="6515100" cy="2867700"/>
          </a:xfrm>
          <a:prstGeom prst="rect">
            <a:avLst/>
          </a:prstGeom>
          <a:solidFill>
            <a:srgbClr val="FC5155">
              <a:alpha val="11760"/>
            </a:srgbClr>
          </a:solidFill>
          <a:ln w="28575" cap="flat" cmpd="sng">
            <a:solidFill>
              <a:srgbClr val="FF4C4C"/>
            </a:solidFill>
            <a:prstDash val="solid"/>
            <a:round/>
            <a:headEnd type="none" w="sm" len="sm"/>
            <a:tailEnd type="none" w="sm" len="sm"/>
          </a:ln>
        </p:spPr>
        <p:txBody>
          <a:bodyPr spcFirstLastPara="1" wrap="square" lIns="91425" tIns="91425" rIns="91425" bIns="210310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related to the quote you generated on the </a:t>
            </a:r>
            <a:br>
              <a:rPr lang="en" sz="1600" b="1" i="1">
                <a:solidFill>
                  <a:srgbClr val="4D4D4D"/>
                </a:solidFill>
                <a:latin typeface="Lato"/>
                <a:ea typeface="Lato"/>
                <a:cs typeface="Lato"/>
                <a:sym typeface="Lato"/>
              </a:rPr>
            </a:br>
            <a:r>
              <a:rPr lang="en" sz="1600" b="1" i="1">
                <a:solidFill>
                  <a:srgbClr val="4D4D4D"/>
                </a:solidFill>
                <a:latin typeface="Lato"/>
                <a:ea typeface="Lato"/>
                <a:cs typeface="Lato"/>
                <a:sym typeface="Lato"/>
              </a:rPr>
              <a:t>following slides. </a:t>
            </a:r>
            <a:endParaRPr sz="1600" b="1" i="1">
              <a:solidFill>
                <a:srgbClr val="4D4D4D"/>
              </a:solidFill>
              <a:latin typeface="Lato"/>
              <a:ea typeface="Lato"/>
              <a:cs typeface="Lato"/>
              <a:sym typeface="Lato"/>
            </a:endParaRPr>
          </a:p>
        </p:txBody>
      </p:sp>
      <p:sp>
        <p:nvSpPr>
          <p:cNvPr id="448" name="Google Shape;448;p56"/>
          <p:cNvSpPr txBox="1"/>
          <p:nvPr/>
        </p:nvSpPr>
        <p:spPr>
          <a:xfrm>
            <a:off x="1452900" y="2514600"/>
            <a:ext cx="6433800" cy="19068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The </a:t>
            </a:r>
            <a:r>
              <a:rPr lang="en" b="1">
                <a:solidFill>
                  <a:srgbClr val="4D4D4D"/>
                </a:solidFill>
                <a:latin typeface="Lato"/>
                <a:ea typeface="Lato"/>
                <a:cs typeface="Lato"/>
                <a:sym typeface="Lato"/>
              </a:rPr>
              <a:t>PDF preview</a:t>
            </a:r>
            <a:r>
              <a:rPr lang="en">
                <a:solidFill>
                  <a:srgbClr val="4D4D4D"/>
                </a:solidFill>
                <a:latin typeface="Lato"/>
                <a:ea typeface="Lato"/>
                <a:cs typeface="Lato"/>
                <a:sym typeface="Lato"/>
              </a:rPr>
              <a:t> of the initial quote</a:t>
            </a:r>
            <a:endParaRPr>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The </a:t>
            </a:r>
            <a:r>
              <a:rPr lang="en" b="1">
                <a:solidFill>
                  <a:srgbClr val="4D4D4D"/>
                </a:solidFill>
                <a:latin typeface="Lato"/>
                <a:ea typeface="Lato"/>
                <a:cs typeface="Lato"/>
                <a:sym typeface="Lato"/>
              </a:rPr>
              <a:t>draft email containing the PDF</a:t>
            </a:r>
            <a:r>
              <a:rPr lang="en">
                <a:solidFill>
                  <a:srgbClr val="4D4D4D"/>
                </a:solidFill>
                <a:latin typeface="Lato"/>
                <a:ea typeface="Lato"/>
                <a:cs typeface="Lato"/>
                <a:sym typeface="Lato"/>
              </a:rPr>
              <a:t> of the initial quote that you will send to Denise.</a:t>
            </a:r>
            <a:endParaRPr>
              <a:solidFill>
                <a:srgbClr val="4D4D4D"/>
              </a:solidFill>
              <a:latin typeface="Lato"/>
              <a:ea typeface="Lato"/>
              <a:cs typeface="Lato"/>
              <a:sym typeface="Lato"/>
            </a:endParaRPr>
          </a:p>
          <a:p>
            <a:pPr marL="914400" lvl="1" indent="-304800" algn="l" rtl="0">
              <a:lnSpc>
                <a:spcPct val="150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that the PDF attachment is visible in the email. </a:t>
            </a:r>
            <a:endParaRPr sz="1200" i="1">
              <a:solidFill>
                <a:srgbClr val="4D4D4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57"/>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54" name="Google Shape;454;p57"/>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55" name="Google Shape;455;p57"/>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6, </a:t>
            </a:r>
            <a:r>
              <a:rPr lang="en" sz="1800" b="1" i="1" u="sng">
                <a:solidFill>
                  <a:srgbClr val="4D4D4D"/>
                </a:solidFill>
                <a:latin typeface="Lato"/>
                <a:ea typeface="Lato"/>
                <a:cs typeface="Lato"/>
                <a:sym typeface="Lato"/>
              </a:rPr>
              <a:t>Step 1</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456" name="Google Shape;456;p57"/>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Send Quotes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FE815F1D-0CBB-DBB3-79B9-B7948B2A425A}"/>
              </a:ext>
            </a:extLst>
          </p:cNvPr>
          <p:cNvPicPr>
            <a:picLocks noChangeAspect="1"/>
          </p:cNvPicPr>
          <p:nvPr/>
        </p:nvPicPr>
        <p:blipFill>
          <a:blip r:embed="rId5"/>
          <a:stretch>
            <a:fillRect/>
          </a:stretch>
        </p:blipFill>
        <p:spPr>
          <a:xfrm>
            <a:off x="1371600" y="2099802"/>
            <a:ext cx="6515100" cy="2559624"/>
          </a:xfrm>
          <a:prstGeom prst="rect">
            <a:avLst/>
          </a:prstGeom>
        </p:spPr>
      </p:pic>
      <p:sp>
        <p:nvSpPr>
          <p:cNvPr id="4" name="TextBox 3">
            <a:extLst>
              <a:ext uri="{FF2B5EF4-FFF2-40B4-BE49-F238E27FC236}">
                <a16:creationId xmlns:a16="http://schemas.microsoft.com/office/drawing/2014/main" id="{1BA8241A-45B0-6C15-53BD-1AABF0F61864}"/>
              </a:ext>
            </a:extLst>
          </p:cNvPr>
          <p:cNvSpPr txBox="1"/>
          <p:nvPr/>
        </p:nvSpPr>
        <p:spPr>
          <a:xfrm>
            <a:off x="3234017" y="1756978"/>
            <a:ext cx="2534771" cy="307777"/>
          </a:xfrm>
          <a:prstGeom prst="rect">
            <a:avLst/>
          </a:prstGeom>
          <a:noFill/>
        </p:spPr>
        <p:txBody>
          <a:bodyPr wrap="square" rtlCol="0">
            <a:spAutoFit/>
          </a:bodyPr>
          <a:lstStyle/>
          <a:p>
            <a:r>
              <a:rPr lang="en-US" dirty="0"/>
              <a:t>PDF Preview of Initial Quote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58"/>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62" name="Google Shape;462;p58"/>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63" name="Google Shape;463;p58"/>
          <p:cNvSpPr txBox="1"/>
          <p:nvPr/>
        </p:nvSpPr>
        <p:spPr>
          <a:xfrm>
            <a:off x="1371600" y="1792026"/>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6,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464" name="Google Shape;464;p58"/>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6:</a:t>
            </a:r>
            <a:r>
              <a:rPr lang="en" sz="2400">
                <a:solidFill>
                  <a:srgbClr val="434343"/>
                </a:solidFill>
                <a:latin typeface="Lato Black"/>
                <a:ea typeface="Lato Black"/>
                <a:cs typeface="Lato Black"/>
                <a:sym typeface="Lato Black"/>
              </a:rPr>
              <a:t> Send Quotes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687E04D9-A8B4-2605-845F-FAC44EBE4885}"/>
              </a:ext>
            </a:extLst>
          </p:cNvPr>
          <p:cNvPicPr>
            <a:picLocks noChangeAspect="1"/>
          </p:cNvPicPr>
          <p:nvPr/>
        </p:nvPicPr>
        <p:blipFill>
          <a:blip r:embed="rId5"/>
          <a:stretch>
            <a:fillRect/>
          </a:stretch>
        </p:blipFill>
        <p:spPr>
          <a:xfrm>
            <a:off x="1371600" y="2090266"/>
            <a:ext cx="6515100" cy="2569160"/>
          </a:xfrm>
          <a:prstGeom prst="rect">
            <a:avLst/>
          </a:prstGeom>
        </p:spPr>
      </p:pic>
      <p:sp>
        <p:nvSpPr>
          <p:cNvPr id="4" name="TextBox 3">
            <a:extLst>
              <a:ext uri="{FF2B5EF4-FFF2-40B4-BE49-F238E27FC236}">
                <a16:creationId xmlns:a16="http://schemas.microsoft.com/office/drawing/2014/main" id="{51E6EEBC-D080-8C7A-3F41-4183809CA366}"/>
              </a:ext>
            </a:extLst>
          </p:cNvPr>
          <p:cNvSpPr txBox="1"/>
          <p:nvPr/>
        </p:nvSpPr>
        <p:spPr>
          <a:xfrm>
            <a:off x="3251512" y="1741396"/>
            <a:ext cx="2640975" cy="307777"/>
          </a:xfrm>
          <a:prstGeom prst="rect">
            <a:avLst/>
          </a:prstGeom>
          <a:noFill/>
        </p:spPr>
        <p:txBody>
          <a:bodyPr wrap="square" rtlCol="0">
            <a:spAutoFit/>
          </a:bodyPr>
          <a:lstStyle/>
          <a:p>
            <a:r>
              <a:rPr lang="en-US" dirty="0"/>
              <a:t>Email Quote with PDF</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9"/>
          <p:cNvSpPr txBox="1"/>
          <p:nvPr/>
        </p:nvSpPr>
        <p:spPr>
          <a:xfrm>
            <a:off x="1371600" y="1782375"/>
            <a:ext cx="6515100" cy="28770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2112250" anchor="ctr" anchorCtr="0">
            <a:noAutofit/>
          </a:bodyPr>
          <a:lstStyle/>
          <a:p>
            <a:pPr marL="91440" marR="91440" lvl="0" indent="0" algn="l" rtl="0">
              <a:spcBef>
                <a:spcPts val="0"/>
              </a:spcBef>
              <a:spcAft>
                <a:spcPts val="0"/>
              </a:spcAft>
              <a:buNone/>
            </a:pPr>
            <a:r>
              <a:rPr lang="en" sz="1600" b="1" i="1">
                <a:solidFill>
                  <a:srgbClr val="4D4D4D"/>
                </a:solidFill>
                <a:latin typeface="Lato"/>
                <a:ea typeface="Lato"/>
                <a:cs typeface="Lato"/>
                <a:sym typeface="Lato"/>
              </a:rPr>
              <a:t>Insert screenshots on the following slides showing you’ve correctly closed the Yaloo Search and FoodStars.org opportunities.</a:t>
            </a:r>
            <a:endParaRPr sz="1600" b="1" i="1">
              <a:solidFill>
                <a:srgbClr val="4D4D4D"/>
              </a:solidFill>
              <a:latin typeface="Lato"/>
              <a:ea typeface="Lato"/>
              <a:cs typeface="Lato"/>
              <a:sym typeface="Lato"/>
            </a:endParaRPr>
          </a:p>
        </p:txBody>
      </p:sp>
      <p:pic>
        <p:nvPicPr>
          <p:cNvPr id="470" name="Google Shape;470;p59"/>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71" name="Google Shape;471;p5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72" name="Google Shape;472;p59"/>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7:</a:t>
            </a:r>
            <a:r>
              <a:rPr lang="en" sz="2400">
                <a:solidFill>
                  <a:srgbClr val="434343"/>
                </a:solidFill>
                <a:latin typeface="Lato Black"/>
                <a:ea typeface="Lato Black"/>
                <a:cs typeface="Lato Black"/>
                <a:sym typeface="Lato Black"/>
              </a:rPr>
              <a:t> Close the Deal</a:t>
            </a:r>
            <a:endParaRPr sz="2400">
              <a:solidFill>
                <a:srgbClr val="434343"/>
              </a:solidFill>
              <a:latin typeface="Lato Light"/>
              <a:ea typeface="Lato Light"/>
              <a:cs typeface="Lato Light"/>
              <a:sym typeface="Lato Light"/>
            </a:endParaRPr>
          </a:p>
        </p:txBody>
      </p:sp>
      <p:sp>
        <p:nvSpPr>
          <p:cNvPr id="473" name="Google Shape;473;p59"/>
          <p:cNvSpPr txBox="1"/>
          <p:nvPr/>
        </p:nvSpPr>
        <p:spPr>
          <a:xfrm>
            <a:off x="1462500" y="2524125"/>
            <a:ext cx="6424200" cy="20877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1:</a:t>
            </a:r>
            <a:r>
              <a:rPr lang="en">
                <a:solidFill>
                  <a:srgbClr val="4D4D4D"/>
                </a:solidFill>
                <a:latin typeface="Lato"/>
                <a:ea typeface="Lato"/>
                <a:cs typeface="Lato"/>
                <a:sym typeface="Lato"/>
              </a:rPr>
              <a:t> Close the </a:t>
            </a:r>
            <a:r>
              <a:rPr lang="en" b="1">
                <a:solidFill>
                  <a:srgbClr val="4D4D4D"/>
                </a:solidFill>
                <a:latin typeface="Lato"/>
                <a:ea typeface="Lato"/>
                <a:cs typeface="Lato"/>
                <a:sym typeface="Lato"/>
              </a:rPr>
              <a:t>Yaloo Search opportunity</a:t>
            </a:r>
            <a:r>
              <a:rPr lang="en">
                <a:solidFill>
                  <a:srgbClr val="4D4D4D"/>
                </a:solidFill>
                <a:latin typeface="Lato"/>
                <a:ea typeface="Lato"/>
                <a:cs typeface="Lato"/>
                <a:sym typeface="Lato"/>
              </a:rPr>
              <a:t> as won.</a:t>
            </a:r>
            <a:endParaRPr>
              <a:solidFill>
                <a:srgbClr val="4D4D4D"/>
              </a:solidFill>
              <a:latin typeface="Lato"/>
              <a:ea typeface="Lato"/>
              <a:cs typeface="Lato"/>
              <a:sym typeface="Lato"/>
            </a:endParaRPr>
          </a:p>
          <a:p>
            <a:pPr marL="914400" lvl="1" indent="-304800" algn="l" rtl="0">
              <a:lnSpc>
                <a:spcPct val="150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your screenshot shows the opportunity stage status updated accordingly. </a:t>
            </a:r>
            <a:endParaRPr sz="1200" i="1">
              <a:solidFill>
                <a:srgbClr val="4D4D4D"/>
              </a:solidFill>
              <a:latin typeface="Lato"/>
              <a:ea typeface="Lato"/>
              <a:cs typeface="Lato"/>
              <a:sym typeface="Lato"/>
            </a:endParaRPr>
          </a:p>
          <a:p>
            <a:pPr marL="457200" lvl="0" indent="0" algn="l" rtl="0">
              <a:lnSpc>
                <a:spcPct val="150000"/>
              </a:lnSpc>
              <a:spcBef>
                <a:spcPts val="0"/>
              </a:spcBef>
              <a:spcAft>
                <a:spcPts val="0"/>
              </a:spcAft>
              <a:buNone/>
            </a:pPr>
            <a:r>
              <a:rPr lang="en" b="1">
                <a:solidFill>
                  <a:srgbClr val="4D4D4D"/>
                </a:solidFill>
                <a:latin typeface="Lato"/>
                <a:ea typeface="Lato"/>
                <a:cs typeface="Lato"/>
                <a:sym typeface="Lato"/>
              </a:rPr>
              <a:t>Step 2:</a:t>
            </a:r>
            <a:r>
              <a:rPr lang="en">
                <a:solidFill>
                  <a:srgbClr val="4D4D4D"/>
                </a:solidFill>
                <a:latin typeface="Lato"/>
                <a:ea typeface="Lato"/>
                <a:cs typeface="Lato"/>
                <a:sym typeface="Lato"/>
              </a:rPr>
              <a:t> Close the </a:t>
            </a:r>
            <a:r>
              <a:rPr lang="en" b="1">
                <a:solidFill>
                  <a:srgbClr val="4D4D4D"/>
                </a:solidFill>
                <a:latin typeface="Lato"/>
                <a:ea typeface="Lato"/>
                <a:cs typeface="Lato"/>
                <a:sym typeface="Lato"/>
              </a:rPr>
              <a:t>FoodStars.org opportunity</a:t>
            </a:r>
            <a:r>
              <a:rPr lang="en">
                <a:solidFill>
                  <a:srgbClr val="4D4D4D"/>
                </a:solidFill>
                <a:latin typeface="Lato"/>
                <a:ea typeface="Lato"/>
                <a:cs typeface="Lato"/>
                <a:sym typeface="Lato"/>
              </a:rPr>
              <a:t> as lost.</a:t>
            </a:r>
            <a:endParaRPr>
              <a:solidFill>
                <a:srgbClr val="4D4D4D"/>
              </a:solidFill>
              <a:latin typeface="Lato"/>
              <a:ea typeface="Lato"/>
              <a:cs typeface="Lato"/>
              <a:sym typeface="Lato"/>
            </a:endParaRPr>
          </a:p>
          <a:p>
            <a:pPr marL="914400" lvl="1" indent="-304800" algn="l" rtl="0">
              <a:lnSpc>
                <a:spcPct val="150000"/>
              </a:lnSpc>
              <a:spcBef>
                <a:spcPts val="0"/>
              </a:spcBef>
              <a:spcAft>
                <a:spcPts val="0"/>
              </a:spcAft>
              <a:buClr>
                <a:srgbClr val="4D4D4D"/>
              </a:buClr>
              <a:buSzPts val="1200"/>
              <a:buFont typeface="Lato"/>
              <a:buChar char="○"/>
            </a:pPr>
            <a:r>
              <a:rPr lang="en" sz="1200" i="1">
                <a:solidFill>
                  <a:srgbClr val="4D4D4D"/>
                </a:solidFill>
                <a:latin typeface="Lato"/>
                <a:ea typeface="Lato"/>
                <a:cs typeface="Lato"/>
                <a:sym typeface="Lato"/>
              </a:rPr>
              <a:t>Make sure your screenshot show the opportunity stage updated accordingly and the note you created explaining why it was closed.</a:t>
            </a:r>
            <a:endParaRPr sz="1200" i="1">
              <a:solidFill>
                <a:srgbClr val="4D4D4D"/>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60"/>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79" name="Google Shape;479;p6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80" name="Google Shape;480;p60"/>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7, </a:t>
            </a:r>
            <a:r>
              <a:rPr lang="en" sz="1800" b="1" i="1" u="sng">
                <a:solidFill>
                  <a:srgbClr val="4D4D4D"/>
                </a:solidFill>
                <a:latin typeface="Lato"/>
                <a:ea typeface="Lato"/>
                <a:cs typeface="Lato"/>
                <a:sym typeface="Lato"/>
              </a:rPr>
              <a:t>Step 1</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481" name="Google Shape;481;p6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7:</a:t>
            </a:r>
            <a:r>
              <a:rPr lang="en" sz="2400">
                <a:solidFill>
                  <a:srgbClr val="434343"/>
                </a:solidFill>
                <a:latin typeface="Lato Black"/>
                <a:ea typeface="Lato Black"/>
                <a:cs typeface="Lato Black"/>
                <a:sym typeface="Lato Black"/>
              </a:rPr>
              <a:t> Close the Deal</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EB372464-2834-B612-2D37-41D0BD27094A}"/>
              </a:ext>
            </a:extLst>
          </p:cNvPr>
          <p:cNvPicPr>
            <a:picLocks noChangeAspect="1"/>
          </p:cNvPicPr>
          <p:nvPr/>
        </p:nvPicPr>
        <p:blipFill>
          <a:blip r:embed="rId5"/>
          <a:stretch>
            <a:fillRect/>
          </a:stretch>
        </p:blipFill>
        <p:spPr>
          <a:xfrm>
            <a:off x="1371600" y="2045838"/>
            <a:ext cx="6515100" cy="2613587"/>
          </a:xfrm>
          <a:prstGeom prst="rect">
            <a:avLst/>
          </a:prstGeom>
        </p:spPr>
      </p:pic>
      <p:sp>
        <p:nvSpPr>
          <p:cNvPr id="4" name="TextBox 3">
            <a:extLst>
              <a:ext uri="{FF2B5EF4-FFF2-40B4-BE49-F238E27FC236}">
                <a16:creationId xmlns:a16="http://schemas.microsoft.com/office/drawing/2014/main" id="{A211B0C7-DDE4-C95A-F03A-9C68D1A7FB6A}"/>
              </a:ext>
            </a:extLst>
          </p:cNvPr>
          <p:cNvSpPr txBox="1"/>
          <p:nvPr/>
        </p:nvSpPr>
        <p:spPr>
          <a:xfrm>
            <a:off x="3442448" y="1738061"/>
            <a:ext cx="2138082" cy="307777"/>
          </a:xfrm>
          <a:prstGeom prst="rect">
            <a:avLst/>
          </a:prstGeom>
          <a:noFill/>
        </p:spPr>
        <p:txBody>
          <a:bodyPr wrap="square" rtlCol="0">
            <a:spAutoFit/>
          </a:bodyPr>
          <a:lstStyle/>
          <a:p>
            <a:r>
              <a:rPr lang="en-US" dirty="0"/>
              <a:t>Yaloo Search Deal Won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61"/>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87" name="Google Shape;487;p6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88" name="Google Shape;488;p61"/>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7,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sp>
        <p:nvSpPr>
          <p:cNvPr id="489" name="Google Shape;489;p61"/>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7:</a:t>
            </a:r>
            <a:r>
              <a:rPr lang="en" sz="2400">
                <a:solidFill>
                  <a:srgbClr val="434343"/>
                </a:solidFill>
                <a:latin typeface="Lato Black"/>
                <a:ea typeface="Lato Black"/>
                <a:cs typeface="Lato Black"/>
                <a:sym typeface="Lato Black"/>
              </a:rPr>
              <a:t> Close the Deal</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BB80CA50-B1CA-2F1D-D140-62801C5CE1E9}"/>
              </a:ext>
            </a:extLst>
          </p:cNvPr>
          <p:cNvPicPr>
            <a:picLocks noChangeAspect="1"/>
          </p:cNvPicPr>
          <p:nvPr/>
        </p:nvPicPr>
        <p:blipFill>
          <a:blip r:embed="rId5"/>
          <a:stretch>
            <a:fillRect/>
          </a:stretch>
        </p:blipFill>
        <p:spPr>
          <a:xfrm>
            <a:off x="1371600" y="2080378"/>
            <a:ext cx="6515100" cy="2579047"/>
          </a:xfrm>
          <a:prstGeom prst="rect">
            <a:avLst/>
          </a:prstGeom>
        </p:spPr>
      </p:pic>
      <p:sp>
        <p:nvSpPr>
          <p:cNvPr id="4" name="TextBox 3">
            <a:extLst>
              <a:ext uri="{FF2B5EF4-FFF2-40B4-BE49-F238E27FC236}">
                <a16:creationId xmlns:a16="http://schemas.microsoft.com/office/drawing/2014/main" id="{FF03A8BE-BE85-40D1-31C8-C2B77E07A368}"/>
              </a:ext>
            </a:extLst>
          </p:cNvPr>
          <p:cNvSpPr txBox="1"/>
          <p:nvPr/>
        </p:nvSpPr>
        <p:spPr>
          <a:xfrm>
            <a:off x="3348318" y="1767575"/>
            <a:ext cx="2682688" cy="307777"/>
          </a:xfrm>
          <a:prstGeom prst="rect">
            <a:avLst/>
          </a:prstGeom>
          <a:noFill/>
        </p:spPr>
        <p:txBody>
          <a:bodyPr wrap="square" rtlCol="0">
            <a:spAutoFit/>
          </a:bodyPr>
          <a:lstStyle/>
          <a:p>
            <a:r>
              <a:rPr lang="en-US" dirty="0"/>
              <a:t>FoodStars.org Deal Lost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2"/>
          <p:cNvSpPr txBox="1"/>
          <p:nvPr/>
        </p:nvSpPr>
        <p:spPr>
          <a:xfrm>
            <a:off x="1371600" y="1792025"/>
            <a:ext cx="6515100" cy="2867400"/>
          </a:xfrm>
          <a:prstGeom prst="rect">
            <a:avLst/>
          </a:prstGeom>
          <a:solidFill>
            <a:srgbClr val="FFEEEE"/>
          </a:solidFill>
          <a:ln w="28575" cap="flat" cmpd="sng">
            <a:solidFill>
              <a:srgbClr val="FF4C4C"/>
            </a:solidFill>
            <a:prstDash val="solid"/>
            <a:round/>
            <a:headEnd type="none" w="sm" len="sm"/>
            <a:tailEnd type="none" w="sm" len="sm"/>
          </a:ln>
        </p:spPr>
        <p:txBody>
          <a:bodyPr spcFirstLastPara="1" wrap="square" lIns="91425" tIns="91425" rIns="91425" bIns="91425" anchor="ctr" anchorCtr="0">
            <a:noAutofit/>
          </a:bodyPr>
          <a:lstStyle/>
          <a:p>
            <a:pPr marL="91440" marR="91440" lvl="0" indent="0" algn="ctr" rtl="0">
              <a:spcBef>
                <a:spcPts val="0"/>
              </a:spcBef>
              <a:spcAft>
                <a:spcPts val="0"/>
              </a:spcAft>
              <a:buNone/>
            </a:pPr>
            <a:r>
              <a:rPr lang="en" sz="1800" b="1" i="1">
                <a:solidFill>
                  <a:srgbClr val="434343"/>
                </a:solidFill>
                <a:latin typeface="Lato"/>
                <a:ea typeface="Lato"/>
                <a:cs typeface="Lato"/>
                <a:sym typeface="Lato"/>
              </a:rPr>
              <a:t>On the following slide, insert a screenshot of the new contract for Yaloo Search that you’ve just created. Make sure the </a:t>
            </a:r>
            <a:br>
              <a:rPr lang="en" sz="1800" b="1" i="1">
                <a:solidFill>
                  <a:srgbClr val="434343"/>
                </a:solidFill>
                <a:latin typeface="Lato"/>
                <a:ea typeface="Lato"/>
                <a:cs typeface="Lato"/>
                <a:sym typeface="Lato"/>
              </a:rPr>
            </a:br>
            <a:r>
              <a:rPr lang="en" sz="1800" b="1" i="1">
                <a:solidFill>
                  <a:srgbClr val="434343"/>
                </a:solidFill>
                <a:latin typeface="Lato"/>
                <a:ea typeface="Lato"/>
                <a:cs typeface="Lato"/>
                <a:sym typeface="Lato"/>
              </a:rPr>
              <a:t>account name, status, and contract term are visible.</a:t>
            </a:r>
            <a:endParaRPr sz="1800" b="1" i="1">
              <a:solidFill>
                <a:srgbClr val="434343"/>
              </a:solidFill>
              <a:latin typeface="Lato"/>
              <a:ea typeface="Lato"/>
              <a:cs typeface="Lato"/>
              <a:sym typeface="Lato"/>
            </a:endParaRPr>
          </a:p>
        </p:txBody>
      </p:sp>
      <p:pic>
        <p:nvPicPr>
          <p:cNvPr id="495" name="Google Shape;495;p62"/>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496" name="Google Shape;496;p6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497" name="Google Shape;497;p62"/>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8:</a:t>
            </a:r>
            <a:r>
              <a:rPr lang="en" sz="2400">
                <a:solidFill>
                  <a:srgbClr val="434343"/>
                </a:solidFill>
                <a:latin typeface="Lato Black"/>
                <a:ea typeface="Lato Black"/>
                <a:cs typeface="Lato Black"/>
                <a:sym typeface="Lato Black"/>
              </a:rPr>
              <a:t> Create Contracts</a:t>
            </a:r>
            <a:endParaRPr sz="2400">
              <a:solidFill>
                <a:srgbClr val="434343"/>
              </a:solidFill>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8"/>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97" name="Google Shape;97;p18"/>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98" name="Google Shape;98;p18"/>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99" name="Google Shape;99;p18"/>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sp>
        <p:nvSpPr>
          <p:cNvPr id="100" name="Google Shape;100;p18"/>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A, Task 1, </a:t>
            </a:r>
            <a:r>
              <a:rPr lang="en" sz="1800" b="1" i="1" u="sng">
                <a:solidFill>
                  <a:srgbClr val="4D4D4D"/>
                </a:solidFill>
                <a:latin typeface="Lato"/>
                <a:ea typeface="Lato"/>
                <a:cs typeface="Lato"/>
                <a:sym typeface="Lato"/>
              </a:rPr>
              <a:t>Step 2</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pic>
        <p:nvPicPr>
          <p:cNvPr id="3" name="Picture 2">
            <a:extLst>
              <a:ext uri="{FF2B5EF4-FFF2-40B4-BE49-F238E27FC236}">
                <a16:creationId xmlns:a16="http://schemas.microsoft.com/office/drawing/2014/main" id="{AD8E3102-ABDE-B754-0CB7-F62A14F9460B}"/>
              </a:ext>
            </a:extLst>
          </p:cNvPr>
          <p:cNvPicPr>
            <a:picLocks noChangeAspect="1"/>
          </p:cNvPicPr>
          <p:nvPr/>
        </p:nvPicPr>
        <p:blipFill>
          <a:blip r:embed="rId5"/>
          <a:stretch>
            <a:fillRect/>
          </a:stretch>
        </p:blipFill>
        <p:spPr>
          <a:xfrm>
            <a:off x="1371600" y="2131475"/>
            <a:ext cx="6515100" cy="2527950"/>
          </a:xfrm>
          <a:prstGeom prst="rect">
            <a:avLst/>
          </a:prstGeom>
        </p:spPr>
      </p:pic>
      <p:sp>
        <p:nvSpPr>
          <p:cNvPr id="4" name="TextBox 3">
            <a:extLst>
              <a:ext uri="{FF2B5EF4-FFF2-40B4-BE49-F238E27FC236}">
                <a16:creationId xmlns:a16="http://schemas.microsoft.com/office/drawing/2014/main" id="{8D5F9ABA-0C3C-4DB3-ADAC-CD17EAE524E2}"/>
              </a:ext>
            </a:extLst>
          </p:cNvPr>
          <p:cNvSpPr txBox="1"/>
          <p:nvPr/>
        </p:nvSpPr>
        <p:spPr>
          <a:xfrm>
            <a:off x="3672047" y="1838479"/>
            <a:ext cx="2093963" cy="307777"/>
          </a:xfrm>
          <a:prstGeom prst="rect">
            <a:avLst/>
          </a:prstGeom>
          <a:noFill/>
        </p:spPr>
        <p:txBody>
          <a:bodyPr wrap="square" rtlCol="0">
            <a:spAutoFit/>
          </a:bodyPr>
          <a:lstStyle/>
          <a:p>
            <a:r>
              <a:rPr lang="en-US" dirty="0"/>
              <a:t>Contact Roles Added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63"/>
          <p:cNvPicPr preferRelativeResize="0"/>
          <p:nvPr/>
        </p:nvPicPr>
        <p:blipFill rotWithShape="1">
          <a:blip r:embed="rId3">
            <a:alphaModFix/>
          </a:blip>
          <a:srcRect l="14507"/>
          <a:stretch/>
        </p:blipFill>
        <p:spPr>
          <a:xfrm>
            <a:off x="-1" y="808725"/>
            <a:ext cx="1816725" cy="520625"/>
          </a:xfrm>
          <a:prstGeom prst="rect">
            <a:avLst/>
          </a:prstGeom>
          <a:noFill/>
          <a:ln>
            <a:noFill/>
          </a:ln>
        </p:spPr>
      </p:pic>
      <p:pic>
        <p:nvPicPr>
          <p:cNvPr id="503" name="Google Shape;503;p63"/>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504" name="Google Shape;504;p63"/>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B, Task 8 screenshot here.</a:t>
            </a:r>
            <a:endParaRPr sz="1800" b="1" i="1">
              <a:solidFill>
                <a:srgbClr val="4D4D4D"/>
              </a:solidFill>
              <a:latin typeface="Lato"/>
              <a:ea typeface="Lato"/>
              <a:cs typeface="Lato"/>
              <a:sym typeface="Lato"/>
            </a:endParaRPr>
          </a:p>
        </p:txBody>
      </p:sp>
      <p:sp>
        <p:nvSpPr>
          <p:cNvPr id="505" name="Google Shape;505;p63"/>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B, Task 8:</a:t>
            </a:r>
            <a:r>
              <a:rPr lang="en" sz="2400">
                <a:solidFill>
                  <a:srgbClr val="434343"/>
                </a:solidFill>
                <a:latin typeface="Lato Black"/>
                <a:ea typeface="Lato Black"/>
                <a:cs typeface="Lato Black"/>
                <a:sym typeface="Lato Black"/>
              </a:rPr>
              <a:t> Create Contracts</a:t>
            </a:r>
            <a:endParaRPr sz="2400">
              <a:solidFill>
                <a:srgbClr val="434343"/>
              </a:solidFill>
              <a:latin typeface="Lato Light"/>
              <a:ea typeface="Lato Light"/>
              <a:cs typeface="Lato Light"/>
              <a:sym typeface="Lato Light"/>
            </a:endParaRPr>
          </a:p>
        </p:txBody>
      </p:sp>
      <p:pic>
        <p:nvPicPr>
          <p:cNvPr id="3" name="Picture 2">
            <a:extLst>
              <a:ext uri="{FF2B5EF4-FFF2-40B4-BE49-F238E27FC236}">
                <a16:creationId xmlns:a16="http://schemas.microsoft.com/office/drawing/2014/main" id="{A62D4FB3-853F-0711-3D07-AD37E27D7C66}"/>
              </a:ext>
            </a:extLst>
          </p:cNvPr>
          <p:cNvPicPr>
            <a:picLocks noChangeAspect="1"/>
          </p:cNvPicPr>
          <p:nvPr/>
        </p:nvPicPr>
        <p:blipFill>
          <a:blip r:embed="rId5"/>
          <a:stretch>
            <a:fillRect/>
          </a:stretch>
        </p:blipFill>
        <p:spPr>
          <a:xfrm>
            <a:off x="1371600" y="2070847"/>
            <a:ext cx="6515100" cy="2588578"/>
          </a:xfrm>
          <a:prstGeom prst="rect">
            <a:avLst/>
          </a:prstGeom>
        </p:spPr>
      </p:pic>
      <p:sp>
        <p:nvSpPr>
          <p:cNvPr id="4" name="TextBox 3">
            <a:extLst>
              <a:ext uri="{FF2B5EF4-FFF2-40B4-BE49-F238E27FC236}">
                <a16:creationId xmlns:a16="http://schemas.microsoft.com/office/drawing/2014/main" id="{99CD4EDD-3557-724C-010A-A539943E5840}"/>
              </a:ext>
            </a:extLst>
          </p:cNvPr>
          <p:cNvSpPr txBox="1"/>
          <p:nvPr/>
        </p:nvSpPr>
        <p:spPr>
          <a:xfrm>
            <a:off x="3408830" y="1758407"/>
            <a:ext cx="2534770" cy="307777"/>
          </a:xfrm>
          <a:prstGeom prst="rect">
            <a:avLst/>
          </a:prstGeom>
          <a:noFill/>
        </p:spPr>
        <p:txBody>
          <a:bodyPr wrap="square" rtlCol="0">
            <a:spAutoFit/>
          </a:bodyPr>
          <a:lstStyle/>
          <a:p>
            <a:r>
              <a:rPr lang="en-US" dirty="0"/>
              <a:t>Contract for Yaloo Search</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4"/>
          <p:cNvSpPr txBox="1"/>
          <p:nvPr/>
        </p:nvSpPr>
        <p:spPr>
          <a:xfrm>
            <a:off x="485838" y="887775"/>
            <a:ext cx="8172300" cy="578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rgbClr val="000000"/>
              </a:buClr>
              <a:buSzPts val="1100"/>
              <a:buFont typeface="Arial"/>
              <a:buNone/>
            </a:pPr>
            <a:r>
              <a:rPr lang="en" sz="3000" b="1">
                <a:solidFill>
                  <a:srgbClr val="000099"/>
                </a:solidFill>
                <a:latin typeface="Lato"/>
                <a:ea typeface="Lato"/>
                <a:cs typeface="Lato"/>
                <a:sym typeface="Lato"/>
              </a:rPr>
              <a:t>You have reached the end of </a:t>
            </a:r>
            <a:r>
              <a:rPr lang="en" sz="3000" b="1">
                <a:solidFill>
                  <a:srgbClr val="FF4C4C"/>
                </a:solidFill>
                <a:latin typeface="Lato"/>
                <a:ea typeface="Lato"/>
                <a:cs typeface="Lato"/>
                <a:sym typeface="Lato"/>
              </a:rPr>
              <a:t>Part B!</a:t>
            </a:r>
            <a:endParaRPr sz="3000">
              <a:solidFill>
                <a:srgbClr val="FF4C4C"/>
              </a:solidFill>
              <a:latin typeface="Lato Black"/>
              <a:ea typeface="Lato Black"/>
              <a:cs typeface="Lato Black"/>
              <a:sym typeface="Lato Black"/>
            </a:endParaRPr>
          </a:p>
        </p:txBody>
      </p:sp>
      <p:pic>
        <p:nvPicPr>
          <p:cNvPr id="511" name="Google Shape;511;p64"/>
          <p:cNvPicPr preferRelativeResize="0"/>
          <p:nvPr/>
        </p:nvPicPr>
        <p:blipFill>
          <a:blip r:embed="rId3">
            <a:alphaModFix/>
          </a:blip>
          <a:stretch>
            <a:fillRect/>
          </a:stretch>
        </p:blipFill>
        <p:spPr>
          <a:xfrm>
            <a:off x="3744750" y="1600950"/>
            <a:ext cx="1654500" cy="1654500"/>
          </a:xfrm>
          <a:prstGeom prst="rect">
            <a:avLst/>
          </a:prstGeom>
          <a:noFill/>
          <a:ln>
            <a:noFill/>
          </a:ln>
        </p:spPr>
      </p:pic>
      <p:sp>
        <p:nvSpPr>
          <p:cNvPr id="512" name="Google Shape;512;p64"/>
          <p:cNvSpPr txBox="1"/>
          <p:nvPr/>
        </p:nvSpPr>
        <p:spPr>
          <a:xfrm>
            <a:off x="1371600" y="3529250"/>
            <a:ext cx="6515100" cy="1132200"/>
          </a:xfrm>
          <a:prstGeom prst="rect">
            <a:avLst/>
          </a:prstGeom>
          <a:solidFill>
            <a:srgbClr val="FFF7E9"/>
          </a:solidFill>
          <a:ln w="28575" cap="flat" cmpd="sng">
            <a:solidFill>
              <a:srgbClr val="FFC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i="1">
                <a:solidFill>
                  <a:srgbClr val="4D4D4D"/>
                </a:solidFill>
                <a:latin typeface="Lato"/>
                <a:ea typeface="Lato"/>
                <a:cs typeface="Lato"/>
                <a:sym typeface="Lato"/>
              </a:rPr>
              <a:t>This is the end of this Independent Project! Great job completing all these tasks in Salesforce. Make sure you download a copy of this deck for your portfolio. </a:t>
            </a:r>
            <a:endParaRPr sz="1800" b="1" i="1">
              <a:solidFill>
                <a:srgbClr val="4D4D4D"/>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06" name="Google Shape;106;p19"/>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07" name="Google Shape;107;p19"/>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08" name="Google Shape;108;p19"/>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sp>
        <p:nvSpPr>
          <p:cNvPr id="109" name="Google Shape;109;p19"/>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A, Task 1, </a:t>
            </a:r>
            <a:r>
              <a:rPr lang="en" sz="1800" b="1" i="1" u="sng">
                <a:solidFill>
                  <a:srgbClr val="4D4D4D"/>
                </a:solidFill>
                <a:latin typeface="Lato"/>
                <a:ea typeface="Lato"/>
                <a:cs typeface="Lato"/>
                <a:sym typeface="Lato"/>
              </a:rPr>
              <a:t>Step 3</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pic>
        <p:nvPicPr>
          <p:cNvPr id="3" name="Picture 2">
            <a:extLst>
              <a:ext uri="{FF2B5EF4-FFF2-40B4-BE49-F238E27FC236}">
                <a16:creationId xmlns:a16="http://schemas.microsoft.com/office/drawing/2014/main" id="{9B703376-C464-8B91-A874-7B3303465DED}"/>
              </a:ext>
            </a:extLst>
          </p:cNvPr>
          <p:cNvPicPr>
            <a:picLocks noChangeAspect="1"/>
          </p:cNvPicPr>
          <p:nvPr/>
        </p:nvPicPr>
        <p:blipFill>
          <a:blip r:embed="rId5"/>
          <a:stretch>
            <a:fillRect/>
          </a:stretch>
        </p:blipFill>
        <p:spPr>
          <a:xfrm>
            <a:off x="1371600" y="2131475"/>
            <a:ext cx="6515100" cy="2621894"/>
          </a:xfrm>
          <a:prstGeom prst="rect">
            <a:avLst/>
          </a:prstGeom>
        </p:spPr>
      </p:pic>
      <p:sp>
        <p:nvSpPr>
          <p:cNvPr id="4" name="TextBox 3">
            <a:extLst>
              <a:ext uri="{FF2B5EF4-FFF2-40B4-BE49-F238E27FC236}">
                <a16:creationId xmlns:a16="http://schemas.microsoft.com/office/drawing/2014/main" id="{F9846DF0-4573-EC5B-F2B8-FCFD19C22DCF}"/>
              </a:ext>
            </a:extLst>
          </p:cNvPr>
          <p:cNvSpPr txBox="1"/>
          <p:nvPr/>
        </p:nvSpPr>
        <p:spPr>
          <a:xfrm>
            <a:off x="3351540" y="1792025"/>
            <a:ext cx="2490040" cy="307777"/>
          </a:xfrm>
          <a:prstGeom prst="rect">
            <a:avLst/>
          </a:prstGeom>
          <a:noFill/>
        </p:spPr>
        <p:txBody>
          <a:bodyPr wrap="square" rtlCol="0">
            <a:spAutoFit/>
          </a:bodyPr>
          <a:lstStyle/>
          <a:p>
            <a:r>
              <a:rPr lang="en-US" dirty="0" err="1"/>
              <a:t>SimplySocial</a:t>
            </a:r>
            <a:r>
              <a:rPr lang="en-US" dirty="0"/>
              <a:t> Licenses Notes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0"/>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15" name="Google Shape;115;p20"/>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16" name="Google Shape;116;p20"/>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17" name="Google Shape;117;p20"/>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sp>
        <p:nvSpPr>
          <p:cNvPr id="118" name="Google Shape;118;p20"/>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A, Task 1, </a:t>
            </a:r>
            <a:r>
              <a:rPr lang="en" sz="1800" b="1" i="1" u="sng">
                <a:solidFill>
                  <a:srgbClr val="4D4D4D"/>
                </a:solidFill>
                <a:latin typeface="Lato"/>
                <a:ea typeface="Lato"/>
                <a:cs typeface="Lato"/>
                <a:sym typeface="Lato"/>
              </a:rPr>
              <a:t>Step 4</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pic>
        <p:nvPicPr>
          <p:cNvPr id="3" name="Picture 2">
            <a:extLst>
              <a:ext uri="{FF2B5EF4-FFF2-40B4-BE49-F238E27FC236}">
                <a16:creationId xmlns:a16="http://schemas.microsoft.com/office/drawing/2014/main" id="{A4AAB578-8AF8-6EC0-2608-2909203B09F9}"/>
              </a:ext>
            </a:extLst>
          </p:cNvPr>
          <p:cNvPicPr>
            <a:picLocks noChangeAspect="1"/>
          </p:cNvPicPr>
          <p:nvPr/>
        </p:nvPicPr>
        <p:blipFill>
          <a:blip r:embed="rId5"/>
          <a:stretch>
            <a:fillRect/>
          </a:stretch>
        </p:blipFill>
        <p:spPr>
          <a:xfrm>
            <a:off x="1371600" y="2043953"/>
            <a:ext cx="6515100" cy="2615472"/>
          </a:xfrm>
          <a:prstGeom prst="rect">
            <a:avLst/>
          </a:prstGeom>
        </p:spPr>
      </p:pic>
      <p:sp>
        <p:nvSpPr>
          <p:cNvPr id="4" name="TextBox 3">
            <a:extLst>
              <a:ext uri="{FF2B5EF4-FFF2-40B4-BE49-F238E27FC236}">
                <a16:creationId xmlns:a16="http://schemas.microsoft.com/office/drawing/2014/main" id="{B48D3742-3DDF-80ED-5376-28593CD2D17E}"/>
              </a:ext>
            </a:extLst>
          </p:cNvPr>
          <p:cNvSpPr txBox="1"/>
          <p:nvPr/>
        </p:nvSpPr>
        <p:spPr>
          <a:xfrm>
            <a:off x="3899647" y="1839121"/>
            <a:ext cx="1801906" cy="307777"/>
          </a:xfrm>
          <a:prstGeom prst="rect">
            <a:avLst/>
          </a:prstGeom>
          <a:noFill/>
        </p:spPr>
        <p:txBody>
          <a:bodyPr wrap="square" rtlCol="0">
            <a:spAutoFit/>
          </a:bodyPr>
          <a:lstStyle/>
          <a:p>
            <a:r>
              <a:rPr lang="en-US" dirty="0"/>
              <a:t>Product Demo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1"/>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24" name="Google Shape;124;p21"/>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25" name="Google Shape;125;p21"/>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26" name="Google Shape;126;p21"/>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sp>
        <p:nvSpPr>
          <p:cNvPr id="127" name="Google Shape;127;p21"/>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A, Task 1, </a:t>
            </a:r>
            <a:r>
              <a:rPr lang="en" sz="1800" b="1" i="1" u="sng">
                <a:solidFill>
                  <a:srgbClr val="4D4D4D"/>
                </a:solidFill>
                <a:latin typeface="Lato"/>
                <a:ea typeface="Lato"/>
                <a:cs typeface="Lato"/>
                <a:sym typeface="Lato"/>
              </a:rPr>
              <a:t>Step 5</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pic>
        <p:nvPicPr>
          <p:cNvPr id="3" name="Picture 2">
            <a:extLst>
              <a:ext uri="{FF2B5EF4-FFF2-40B4-BE49-F238E27FC236}">
                <a16:creationId xmlns:a16="http://schemas.microsoft.com/office/drawing/2014/main" id="{A73DD876-0A2D-8D82-3DA1-EE8B574892FC}"/>
              </a:ext>
            </a:extLst>
          </p:cNvPr>
          <p:cNvPicPr>
            <a:picLocks noChangeAspect="1"/>
          </p:cNvPicPr>
          <p:nvPr/>
        </p:nvPicPr>
        <p:blipFill>
          <a:blip r:embed="rId5"/>
          <a:stretch>
            <a:fillRect/>
          </a:stretch>
        </p:blipFill>
        <p:spPr>
          <a:xfrm>
            <a:off x="1371600" y="2084294"/>
            <a:ext cx="6515100" cy="2675965"/>
          </a:xfrm>
          <a:prstGeom prst="rect">
            <a:avLst/>
          </a:prstGeom>
        </p:spPr>
      </p:pic>
      <p:sp>
        <p:nvSpPr>
          <p:cNvPr id="4" name="TextBox 3">
            <a:extLst>
              <a:ext uri="{FF2B5EF4-FFF2-40B4-BE49-F238E27FC236}">
                <a16:creationId xmlns:a16="http://schemas.microsoft.com/office/drawing/2014/main" id="{571333F1-0E0C-5E92-3ABB-BE59F77E3729}"/>
              </a:ext>
            </a:extLst>
          </p:cNvPr>
          <p:cNvSpPr txBox="1"/>
          <p:nvPr/>
        </p:nvSpPr>
        <p:spPr>
          <a:xfrm>
            <a:off x="3556747" y="1805472"/>
            <a:ext cx="2319618" cy="307777"/>
          </a:xfrm>
          <a:prstGeom prst="rect">
            <a:avLst/>
          </a:prstGeom>
          <a:noFill/>
        </p:spPr>
        <p:txBody>
          <a:bodyPr wrap="square" rtlCol="0">
            <a:spAutoFit/>
          </a:bodyPr>
          <a:lstStyle/>
          <a:p>
            <a:r>
              <a:rPr lang="en-US" dirty="0"/>
              <a:t>Budget Confirmation Task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2"/>
          <p:cNvPicPr preferRelativeResize="0"/>
          <p:nvPr/>
        </p:nvPicPr>
        <p:blipFill rotWithShape="1">
          <a:blip r:embed="rId3">
            <a:alphaModFix/>
          </a:blip>
          <a:srcRect l="14507"/>
          <a:stretch/>
        </p:blipFill>
        <p:spPr>
          <a:xfrm>
            <a:off x="-1" y="808725"/>
            <a:ext cx="1816725" cy="520625"/>
          </a:xfrm>
          <a:prstGeom prst="rect">
            <a:avLst/>
          </a:prstGeom>
          <a:noFill/>
          <a:ln>
            <a:noFill/>
          </a:ln>
        </p:spPr>
      </p:pic>
      <p:sp>
        <p:nvSpPr>
          <p:cNvPr id="133" name="Google Shape;133;p22"/>
          <p:cNvSpPr txBox="1"/>
          <p:nvPr/>
        </p:nvSpPr>
        <p:spPr>
          <a:xfrm>
            <a:off x="299450" y="292625"/>
            <a:ext cx="7052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C5155"/>
                </a:solidFill>
                <a:latin typeface="Lato Black"/>
                <a:ea typeface="Lato Black"/>
                <a:cs typeface="Lato Black"/>
                <a:sym typeface="Lato Black"/>
              </a:rPr>
              <a:t>Part A, Task 1:</a:t>
            </a:r>
            <a:r>
              <a:rPr lang="en" sz="2400">
                <a:solidFill>
                  <a:srgbClr val="434343"/>
                </a:solidFill>
                <a:latin typeface="Lato Black"/>
                <a:ea typeface="Lato Black"/>
                <a:cs typeface="Lato Black"/>
                <a:sym typeface="Lato Black"/>
              </a:rPr>
              <a:t> </a:t>
            </a:r>
            <a:endParaRPr sz="2400">
              <a:solidFill>
                <a:srgbClr val="434343"/>
              </a:solidFill>
              <a:latin typeface="Lato Light"/>
              <a:ea typeface="Lato Light"/>
              <a:cs typeface="Lato Light"/>
              <a:sym typeface="Lato Light"/>
            </a:endParaRPr>
          </a:p>
        </p:txBody>
      </p:sp>
      <p:pic>
        <p:nvPicPr>
          <p:cNvPr id="134" name="Google Shape;134;p22"/>
          <p:cNvPicPr preferRelativeResize="0"/>
          <p:nvPr/>
        </p:nvPicPr>
        <p:blipFill>
          <a:blip r:embed="rId4">
            <a:alphaModFix/>
          </a:blip>
          <a:stretch>
            <a:fillRect/>
          </a:stretch>
        </p:blipFill>
        <p:spPr>
          <a:xfrm>
            <a:off x="6924350" y="-59750"/>
            <a:ext cx="2598100" cy="1535524"/>
          </a:xfrm>
          <a:prstGeom prst="rect">
            <a:avLst/>
          </a:prstGeom>
          <a:noFill/>
          <a:ln>
            <a:noFill/>
          </a:ln>
        </p:spPr>
      </p:pic>
      <p:sp>
        <p:nvSpPr>
          <p:cNvPr id="135" name="Google Shape;135;p22"/>
          <p:cNvSpPr txBox="1"/>
          <p:nvPr/>
        </p:nvSpPr>
        <p:spPr>
          <a:xfrm>
            <a:off x="2564450" y="136100"/>
            <a:ext cx="4989000" cy="8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latin typeface="Lato Black"/>
                <a:ea typeface="Lato Black"/>
                <a:cs typeface="Lato Black"/>
                <a:sym typeface="Lato Black"/>
              </a:rPr>
              <a:t>Update FoodStars.Org Opportunity Record</a:t>
            </a:r>
            <a:endParaRPr sz="2400">
              <a:solidFill>
                <a:srgbClr val="434343"/>
              </a:solidFill>
              <a:latin typeface="Lato Light"/>
              <a:ea typeface="Lato Light"/>
              <a:cs typeface="Lato Light"/>
              <a:sym typeface="Lato Light"/>
            </a:endParaRPr>
          </a:p>
        </p:txBody>
      </p:sp>
      <p:sp>
        <p:nvSpPr>
          <p:cNvPr id="136" name="Google Shape;136;p22"/>
          <p:cNvSpPr txBox="1"/>
          <p:nvPr/>
        </p:nvSpPr>
        <p:spPr>
          <a:xfrm>
            <a:off x="1371600" y="1792025"/>
            <a:ext cx="6515100" cy="2867400"/>
          </a:xfrm>
          <a:prstGeom prst="rect">
            <a:avLst/>
          </a:prstGeom>
          <a:noFill/>
          <a:ln w="28575" cap="flat" cmpd="sng">
            <a:solidFill>
              <a:srgbClr val="FF4C4C"/>
            </a:solidFill>
            <a:prstDash val="dash"/>
            <a:round/>
            <a:headEnd type="none" w="sm" len="sm"/>
            <a:tailEnd type="none" w="sm" len="sm"/>
          </a:ln>
        </p:spPr>
        <p:txBody>
          <a:bodyPr spcFirstLastPara="1" wrap="square" lIns="91425" tIns="859525" rIns="91425" bIns="91425" anchor="t" anchorCtr="0">
            <a:noAutofit/>
          </a:bodyPr>
          <a:lstStyle/>
          <a:p>
            <a:pPr marL="91440" marR="91440" lvl="0" indent="0" algn="ctr" rtl="0">
              <a:spcBef>
                <a:spcPts val="0"/>
              </a:spcBef>
              <a:spcAft>
                <a:spcPts val="0"/>
              </a:spcAft>
              <a:buNone/>
            </a:pPr>
            <a:r>
              <a:rPr lang="en" sz="1800" b="1" i="1">
                <a:solidFill>
                  <a:srgbClr val="4D4D4D"/>
                </a:solidFill>
                <a:latin typeface="Lato"/>
                <a:ea typeface="Lato"/>
                <a:cs typeface="Lato"/>
                <a:sym typeface="Lato"/>
              </a:rPr>
              <a:t>Insert Part A, Task 1, </a:t>
            </a:r>
            <a:r>
              <a:rPr lang="en" sz="1800" b="1" i="1" u="sng">
                <a:solidFill>
                  <a:srgbClr val="4D4D4D"/>
                </a:solidFill>
                <a:latin typeface="Lato"/>
                <a:ea typeface="Lato"/>
                <a:cs typeface="Lato"/>
                <a:sym typeface="Lato"/>
              </a:rPr>
              <a:t>Step 6</a:t>
            </a:r>
            <a:r>
              <a:rPr lang="en" sz="1800" b="1" i="1">
                <a:solidFill>
                  <a:srgbClr val="4D4D4D"/>
                </a:solidFill>
                <a:latin typeface="Lato"/>
                <a:ea typeface="Lato"/>
                <a:cs typeface="Lato"/>
                <a:sym typeface="Lato"/>
              </a:rPr>
              <a:t> screenshot here.</a:t>
            </a:r>
            <a:endParaRPr sz="1800" b="1" i="1">
              <a:solidFill>
                <a:srgbClr val="4D4D4D"/>
              </a:solidFill>
              <a:latin typeface="Lato"/>
              <a:ea typeface="Lato"/>
              <a:cs typeface="Lato"/>
              <a:sym typeface="Lato"/>
            </a:endParaRPr>
          </a:p>
        </p:txBody>
      </p:sp>
      <p:pic>
        <p:nvPicPr>
          <p:cNvPr id="3" name="Picture 2">
            <a:extLst>
              <a:ext uri="{FF2B5EF4-FFF2-40B4-BE49-F238E27FC236}">
                <a16:creationId xmlns:a16="http://schemas.microsoft.com/office/drawing/2014/main" id="{45037FA2-5CBF-7CA0-4698-D87C52D09519}"/>
              </a:ext>
            </a:extLst>
          </p:cNvPr>
          <p:cNvPicPr>
            <a:picLocks noChangeAspect="1"/>
          </p:cNvPicPr>
          <p:nvPr/>
        </p:nvPicPr>
        <p:blipFill>
          <a:blip r:embed="rId5"/>
          <a:stretch>
            <a:fillRect/>
          </a:stretch>
        </p:blipFill>
        <p:spPr>
          <a:xfrm>
            <a:off x="1371600" y="2064124"/>
            <a:ext cx="6515100" cy="2595301"/>
          </a:xfrm>
          <a:prstGeom prst="rect">
            <a:avLst/>
          </a:prstGeom>
        </p:spPr>
      </p:pic>
      <p:sp>
        <p:nvSpPr>
          <p:cNvPr id="4" name="TextBox 3">
            <a:extLst>
              <a:ext uri="{FF2B5EF4-FFF2-40B4-BE49-F238E27FC236}">
                <a16:creationId xmlns:a16="http://schemas.microsoft.com/office/drawing/2014/main" id="{327CA123-A6CA-571F-977D-1B6A1E6EE6A1}"/>
              </a:ext>
            </a:extLst>
          </p:cNvPr>
          <p:cNvSpPr txBox="1"/>
          <p:nvPr/>
        </p:nvSpPr>
        <p:spPr>
          <a:xfrm>
            <a:off x="3566832" y="1769795"/>
            <a:ext cx="2124635" cy="307777"/>
          </a:xfrm>
          <a:prstGeom prst="rect">
            <a:avLst/>
          </a:prstGeom>
          <a:noFill/>
        </p:spPr>
        <p:txBody>
          <a:bodyPr wrap="square" rtlCol="0">
            <a:spAutoFit/>
          </a:bodyPr>
          <a:lstStyle/>
          <a:p>
            <a:r>
              <a:rPr lang="en-US" dirty="0"/>
              <a:t>Value Proposition Stage</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3809</TotalTime>
  <Words>2212</Words>
  <Application>Microsoft Office PowerPoint</Application>
  <PresentationFormat>On-screen Show (16:9)</PresentationFormat>
  <Paragraphs>229</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Lato Light</vt:lpstr>
      <vt:lpstr>Arial</vt:lpstr>
      <vt:lpstr>Lato</vt:lpstr>
      <vt:lpstr>Lato Black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Basanta Gurung</dc:creator>
  <cp:lastModifiedBy>Basanta Gurung</cp:lastModifiedBy>
  <cp:revision>44</cp:revision>
  <dcterms:modified xsi:type="dcterms:W3CDTF">2024-01-05T23:06:43Z</dcterms:modified>
</cp:coreProperties>
</file>